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Lst>
  <p:sldIdLst>
    <p:sldId id="257" r:id="rId5"/>
    <p:sldId id="258" r:id="rId6"/>
    <p:sldId id="319" r:id="rId7"/>
    <p:sldId id="259" r:id="rId8"/>
    <p:sldId id="328" r:id="rId9"/>
    <p:sldId id="321" r:id="rId10"/>
    <p:sldId id="322" r:id="rId11"/>
    <p:sldId id="329" r:id="rId12"/>
    <p:sldId id="323" r:id="rId13"/>
    <p:sldId id="301" r:id="rId14"/>
    <p:sldId id="262" r:id="rId15"/>
    <p:sldId id="264" r:id="rId16"/>
    <p:sldId id="265" r:id="rId17"/>
    <p:sldId id="267" r:id="rId18"/>
    <p:sldId id="324" r:id="rId19"/>
    <p:sldId id="269" r:id="rId20"/>
    <p:sldId id="266" r:id="rId21"/>
    <p:sldId id="271" r:id="rId22"/>
    <p:sldId id="272" r:id="rId23"/>
    <p:sldId id="273" r:id="rId24"/>
    <p:sldId id="284" r:id="rId25"/>
    <p:sldId id="326" r:id="rId26"/>
    <p:sldId id="285" r:id="rId27"/>
    <p:sldId id="327" r:id="rId28"/>
    <p:sldId id="325" r:id="rId29"/>
    <p:sldId id="338" r:id="rId30"/>
    <p:sldId id="337" r:id="rId31"/>
    <p:sldId id="313" r:id="rId32"/>
    <p:sldId id="336" r:id="rId33"/>
    <p:sldId id="335" r:id="rId34"/>
    <p:sldId id="334" r:id="rId35"/>
    <p:sldId id="316" r:id="rId36"/>
    <p:sldId id="342" r:id="rId37"/>
    <p:sldId id="341" r:id="rId38"/>
    <p:sldId id="343" r:id="rId39"/>
    <p:sldId id="340" r:id="rId40"/>
    <p:sldId id="339" r:id="rId41"/>
    <p:sldId id="256" r:id="rId4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CB4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EFD74B4-ACE4-4A9A-86EA-223E88BE116D}" type="datetimeFigureOut">
              <a:rPr lang="tr-TR" smtClean="0"/>
              <a:t>6.05.2025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766966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EFD74B4-ACE4-4A9A-86EA-223E88BE116D}" type="datetimeFigureOut">
              <a:rPr lang="tr-TR" smtClean="0"/>
              <a:t>6.05.2025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1001476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EFD74B4-ACE4-4A9A-86EA-223E88BE116D}" type="datetimeFigureOut">
              <a:rPr lang="tr-TR" smtClean="0"/>
              <a:t>6.05.2025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31746047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5114662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1572942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9973645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5092629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8666103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1181547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6278944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82790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EFD74B4-ACE4-4A9A-86EA-223E88BE116D}" type="datetimeFigureOut">
              <a:rPr lang="tr-TR" smtClean="0"/>
              <a:t>6.05.2025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38908245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3543519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7118258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1837258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2694642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654527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0933075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31290135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4524630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9219613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204432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EFD74B4-ACE4-4A9A-86EA-223E88BE116D}" type="datetimeFigureOut">
              <a:rPr lang="tr-TR" smtClean="0"/>
              <a:t>6.05.2025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5506859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3861470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8680252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29823997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7804643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52597949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85618424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414032499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81631224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58577550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994930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EFD74B4-ACE4-4A9A-86EA-223E88BE116D}" type="datetimeFigureOut">
              <a:rPr lang="tr-TR" smtClean="0"/>
              <a:t>6.05.2025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79593814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30189323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46401262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82632486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407252671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779345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EFD74B4-ACE4-4A9A-86EA-223E88BE116D}" type="datetimeFigureOut">
              <a:rPr lang="tr-TR" smtClean="0"/>
              <a:t>6.05.2025</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2183821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EFD74B4-ACE4-4A9A-86EA-223E88BE116D}" type="datetimeFigureOut">
              <a:rPr lang="tr-TR" smtClean="0"/>
              <a:t>6.05.2025</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2521312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EFD74B4-ACE4-4A9A-86EA-223E88BE116D}" type="datetimeFigureOut">
              <a:rPr lang="tr-TR" smtClean="0"/>
              <a:t>6.05.2025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4074634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EFD74B4-ACE4-4A9A-86EA-223E88BE116D}" type="datetimeFigureOut">
              <a:rPr lang="tr-TR" smtClean="0"/>
              <a:t>6.05.2025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2284623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EFD74B4-ACE4-4A9A-86EA-223E88BE116D}" type="datetimeFigureOut">
              <a:rPr lang="tr-TR" smtClean="0"/>
              <a:t>6.05.2025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920296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FD74B4-ACE4-4A9A-86EA-223E88BE116D}" type="datetimeFigureOut">
              <a:rPr lang="tr-TR" smtClean="0"/>
              <a:t>6.05.2025</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4CEB91-1718-4286-96E7-5A9D70E0A569}" type="slidenum">
              <a:rPr lang="tr-TR" smtClean="0"/>
              <a:t>‹#›</a:t>
            </a:fld>
            <a:endParaRPr lang="tr-TR"/>
          </a:p>
        </p:txBody>
      </p:sp>
    </p:spTree>
    <p:extLst>
      <p:ext uri="{BB962C8B-B14F-4D97-AF65-F5344CB8AC3E}">
        <p14:creationId xmlns:p14="http://schemas.microsoft.com/office/powerpoint/2010/main" val="3629936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tr-TR">
              <a:solidFill>
                <a:prstClr val="black">
                  <a:tint val="75000"/>
                </a:prstClr>
              </a:solidFill>
            </a:endParaRPr>
          </a:p>
        </p:txBody>
      </p:sp>
      <p:sp>
        <p:nvSpPr>
          <p:cNvPr id="6" name="5 Slayt Numarası Yer Tutucusu"/>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1168360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tr-TR">
              <a:solidFill>
                <a:prstClr val="black">
                  <a:tint val="75000"/>
                </a:prstClr>
              </a:solidFill>
            </a:endParaRPr>
          </a:p>
        </p:txBody>
      </p:sp>
      <p:sp>
        <p:nvSpPr>
          <p:cNvPr id="6" name="5 Slayt Numarası Yer Tutucusu"/>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8661856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tr-TR">
              <a:solidFill>
                <a:prstClr val="black">
                  <a:tint val="75000"/>
                </a:prstClr>
              </a:solidFill>
            </a:endParaRPr>
          </a:p>
        </p:txBody>
      </p:sp>
      <p:sp>
        <p:nvSpPr>
          <p:cNvPr id="6" name="5 Slayt Numarası Yer Tutucusu"/>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46361684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sz="2700" b="1" dirty="0" smtClean="0"/>
              <a:t>2023 </a:t>
            </a:r>
            <a:r>
              <a:rPr lang="tr-TR" sz="2700" b="1" dirty="0"/>
              <a:t>– </a:t>
            </a:r>
            <a:r>
              <a:rPr lang="tr-TR" sz="2700" b="1" dirty="0" smtClean="0"/>
              <a:t>2024 </a:t>
            </a:r>
            <a:r>
              <a:rPr lang="tr-TR" sz="2700" b="1" dirty="0"/>
              <a:t>EĞİTİM YILI 2</a:t>
            </a:r>
            <a:r>
              <a:rPr lang="tr-TR" sz="2700" b="1" dirty="0" smtClean="0"/>
              <a:t>. </a:t>
            </a:r>
            <a:r>
              <a:rPr lang="tr-TR" sz="2700" b="1" dirty="0"/>
              <a:t>SINIF </a:t>
            </a:r>
            <a:r>
              <a:rPr lang="tr-TR" sz="2700" b="1" dirty="0" smtClean="0"/>
              <a:t>3. </a:t>
            </a:r>
            <a:r>
              <a:rPr lang="tr-TR" sz="2700" b="1" dirty="0"/>
              <a:t>KURUL </a:t>
            </a:r>
            <a:r>
              <a:rPr lang="tr-TR" sz="2700" b="1" dirty="0" smtClean="0"/>
              <a:t>DEĞERLENDİRME</a:t>
            </a:r>
            <a:r>
              <a:rPr lang="tr-TR" dirty="0"/>
              <a:t/>
            </a:r>
            <a:br>
              <a:rPr lang="tr-TR" dirty="0"/>
            </a:br>
            <a:endParaRPr lang="tr-TR" dirty="0"/>
          </a:p>
        </p:txBody>
      </p:sp>
      <p:sp>
        <p:nvSpPr>
          <p:cNvPr id="3" name="Alt Başlık 2"/>
          <p:cNvSpPr>
            <a:spLocks noGrp="1"/>
          </p:cNvSpPr>
          <p:nvPr>
            <p:ph type="subTitle" idx="1"/>
          </p:nvPr>
        </p:nvSpPr>
        <p:spPr/>
        <p:txBody>
          <a:bodyPr/>
          <a:lstStyle/>
          <a:p>
            <a:pPr algn="r"/>
            <a:r>
              <a:rPr lang="tr-TR" dirty="0" smtClean="0"/>
              <a:t>Dr. Hatice Nur LALE</a:t>
            </a:r>
            <a:br>
              <a:rPr lang="tr-TR" dirty="0" smtClean="0"/>
            </a:br>
            <a:r>
              <a:rPr lang="tr-TR" dirty="0" smtClean="0"/>
              <a:t>FÜ TEAD </a:t>
            </a:r>
            <a:endParaRPr lang="tr-TR" dirty="0"/>
          </a:p>
        </p:txBody>
      </p:sp>
    </p:spTree>
    <p:extLst>
      <p:ext uri="{BB962C8B-B14F-4D97-AF65-F5344CB8AC3E}">
        <p14:creationId xmlns:p14="http://schemas.microsoft.com/office/powerpoint/2010/main" val="41207718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54378"/>
          </a:xfrm>
        </p:spPr>
        <p:txBody>
          <a:bodyPr>
            <a:normAutofit fontScale="90000"/>
          </a:bodyPr>
          <a:lstStyle/>
          <a:p>
            <a:r>
              <a:rPr lang="tr-TR" b="1" dirty="0">
                <a:solidFill>
                  <a:prstClr val="black"/>
                </a:solidFill>
                <a:latin typeface="Times New Roman" panose="02020603050405020304" pitchFamily="18" charset="0"/>
                <a:cs typeface="Times New Roman" panose="02020603050405020304" pitchFamily="18" charset="0"/>
              </a:rPr>
              <a:t>PUANLAMA</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759474460"/>
              </p:ext>
            </p:extLst>
          </p:nvPr>
        </p:nvGraphicFramePr>
        <p:xfrm>
          <a:off x="578070" y="1152519"/>
          <a:ext cx="11246066" cy="4087521"/>
        </p:xfrm>
        <a:graphic>
          <a:graphicData uri="http://schemas.openxmlformats.org/drawingml/2006/table">
            <a:tbl>
              <a:tblPr firstRow="1" firstCol="1" bandRow="1"/>
              <a:tblGrid>
                <a:gridCol w="1953819">
                  <a:extLst>
                    <a:ext uri="{9D8B030D-6E8A-4147-A177-3AD203B41FA5}">
                      <a16:colId xmlns:a16="http://schemas.microsoft.com/office/drawing/2014/main" val="1096605699"/>
                    </a:ext>
                  </a:extLst>
                </a:gridCol>
                <a:gridCol w="1548708">
                  <a:extLst>
                    <a:ext uri="{9D8B030D-6E8A-4147-A177-3AD203B41FA5}">
                      <a16:colId xmlns:a16="http://schemas.microsoft.com/office/drawing/2014/main" val="2807028451"/>
                    </a:ext>
                  </a:extLst>
                </a:gridCol>
                <a:gridCol w="1548708">
                  <a:extLst>
                    <a:ext uri="{9D8B030D-6E8A-4147-A177-3AD203B41FA5}">
                      <a16:colId xmlns:a16="http://schemas.microsoft.com/office/drawing/2014/main" val="531211836"/>
                    </a:ext>
                  </a:extLst>
                </a:gridCol>
                <a:gridCol w="1548708">
                  <a:extLst>
                    <a:ext uri="{9D8B030D-6E8A-4147-A177-3AD203B41FA5}">
                      <a16:colId xmlns:a16="http://schemas.microsoft.com/office/drawing/2014/main" val="79284092"/>
                    </a:ext>
                  </a:extLst>
                </a:gridCol>
                <a:gridCol w="1548708">
                  <a:extLst>
                    <a:ext uri="{9D8B030D-6E8A-4147-A177-3AD203B41FA5}">
                      <a16:colId xmlns:a16="http://schemas.microsoft.com/office/drawing/2014/main" val="3394659356"/>
                    </a:ext>
                  </a:extLst>
                </a:gridCol>
                <a:gridCol w="1151334">
                  <a:extLst>
                    <a:ext uri="{9D8B030D-6E8A-4147-A177-3AD203B41FA5}">
                      <a16:colId xmlns:a16="http://schemas.microsoft.com/office/drawing/2014/main" val="1872627704"/>
                    </a:ext>
                  </a:extLst>
                </a:gridCol>
                <a:gridCol w="1946081">
                  <a:extLst>
                    <a:ext uri="{9D8B030D-6E8A-4147-A177-3AD203B41FA5}">
                      <a16:colId xmlns:a16="http://schemas.microsoft.com/office/drawing/2014/main" val="812972699"/>
                    </a:ext>
                  </a:extLst>
                </a:gridCol>
              </a:tblGrid>
              <a:tr h="1149247">
                <a:tc>
                  <a:txBody>
                    <a:bodyPr/>
                    <a:lstStyle/>
                    <a:p>
                      <a:pP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Ham Nota Göre Dağılım</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907" marR="67907" marT="943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BACC6"/>
                    </a:solidFill>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Toplam Not</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(n=300)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907" marR="67907" marT="943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BACC6"/>
                    </a:solidFill>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Teorik Not</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(n=300)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907" marR="67907" marT="943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BACC6"/>
                    </a:solidFill>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Pratik Not</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(n=300)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907" marR="67907" marT="943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BACC6"/>
                    </a:solidFill>
                  </a:tcPr>
                </a:tc>
                <a:tc gridSpan="2">
                  <a:txBody>
                    <a:bodyPr/>
                    <a:lstStyle/>
                    <a:p>
                      <a:pPr algn="ctr">
                        <a:lnSpc>
                          <a:spcPct val="100000"/>
                        </a:lnSpc>
                        <a:spcAft>
                          <a:spcPts val="0"/>
                        </a:spcAft>
                      </a:pPr>
                      <a:r>
                        <a:rPr lang="tr-TR" sz="2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Histoloji Embriyoloji Pratik</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(n=299*)</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BACC6"/>
                    </a:solidFill>
                  </a:tcPr>
                </a:tc>
                <a:tc hMerge="1">
                  <a:txBody>
                    <a:bodyPr/>
                    <a:lstStyle/>
                    <a:p>
                      <a:endParaRPr lang="tr-TR"/>
                    </a:p>
                  </a:txBody>
                  <a:tcPr/>
                </a:tc>
                <a:tc>
                  <a:txBody>
                    <a:bodyPr/>
                    <a:lstStyle/>
                    <a:p>
                      <a:pPr algn="ctr">
                        <a:lnSpc>
                          <a:spcPct val="100000"/>
                        </a:lnSpc>
                        <a:spcAft>
                          <a:spcPts val="0"/>
                        </a:spcAft>
                      </a:pPr>
                      <a:r>
                        <a:rPr lang="tr-TR" sz="2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Anatomi Pratik</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(n=300)</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BACC6"/>
                    </a:solidFill>
                  </a:tcPr>
                </a:tc>
                <a:extLst>
                  <a:ext uri="{0D108BD9-81ED-4DB2-BD59-A6C34878D82A}">
                    <a16:rowId xmlns:a16="http://schemas.microsoft.com/office/drawing/2014/main" val="2131615357"/>
                  </a:ext>
                </a:extLst>
              </a:tr>
              <a:tr h="200326">
                <a:tc>
                  <a:txBody>
                    <a:bodyPr/>
                    <a:lstStyle/>
                    <a:p>
                      <a:pPr>
                        <a:lnSpc>
                          <a:spcPct val="100000"/>
                        </a:lnSpc>
                        <a:spcAft>
                          <a:spcPts val="0"/>
                        </a:spcAft>
                      </a:pPr>
                      <a:r>
                        <a:rPr lang="tr-TR" sz="2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Sınav Puanlaması:</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7907" marR="67907" marT="943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BACC6"/>
                    </a:solidFill>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100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907" marR="67907" marT="943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E3EA"/>
                    </a:solidFill>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83</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907" marR="67907" marT="943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E3EA"/>
                    </a:solidFill>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17</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907" marR="67907" marT="943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E3EA"/>
                    </a:solidFill>
                  </a:tcPr>
                </a:tc>
                <a:tc gridSpan="2">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E3EA"/>
                    </a:solidFill>
                  </a:tcPr>
                </a:tc>
                <a:tc hMerge="1">
                  <a:txBody>
                    <a:bodyPr/>
                    <a:lstStyle/>
                    <a:p>
                      <a:endParaRPr lang="tr-TR"/>
                    </a:p>
                  </a:txBody>
                  <a:tcPr/>
                </a:tc>
                <a:tc>
                  <a:txBody>
                    <a:bodyPr/>
                    <a:lstStyle/>
                    <a:p>
                      <a:pPr algn="ctr">
                        <a:lnSpc>
                          <a:spcPct val="100000"/>
                        </a:lnSpc>
                        <a:spcAft>
                          <a:spcPts val="0"/>
                        </a:spcAft>
                      </a:pPr>
                      <a:r>
                        <a:rPr lang="tr-TR" sz="2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10</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E3EA"/>
                    </a:solidFill>
                  </a:tcPr>
                </a:tc>
                <a:extLst>
                  <a:ext uri="{0D108BD9-81ED-4DB2-BD59-A6C34878D82A}">
                    <a16:rowId xmlns:a16="http://schemas.microsoft.com/office/drawing/2014/main" val="2932545049"/>
                  </a:ext>
                </a:extLst>
              </a:tr>
              <a:tr h="452714">
                <a:tc>
                  <a:txBody>
                    <a:bodyPr/>
                    <a:lstStyle/>
                    <a:p>
                      <a:pPr>
                        <a:lnSpc>
                          <a:spcPct val="100000"/>
                        </a:lnSpc>
                        <a:spcAft>
                          <a:spcPts val="0"/>
                        </a:spcAft>
                      </a:pPr>
                      <a:r>
                        <a:rPr lang="tr-TR" sz="2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En Yüksek Not:</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7907" marR="67907" marT="943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BACC6"/>
                    </a:solidFill>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91,50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907" marR="67907" marT="943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76</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907" marR="67907" marT="943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17</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907" marR="67907" marT="943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tc gridSpan="2">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31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tc hMerge="1">
                  <a:txBody>
                    <a:bodyPr/>
                    <a:lstStyle/>
                    <a:p>
                      <a:endParaRPr lang="tr-TR"/>
                    </a:p>
                  </a:txBody>
                  <a:tcPr/>
                </a:tc>
                <a:tc>
                  <a:txBody>
                    <a:bodyPr/>
                    <a:lstStyle/>
                    <a:p>
                      <a:pPr algn="ctr">
                        <a:lnSpc>
                          <a:spcPct val="100000"/>
                        </a:lnSpc>
                        <a:spcAft>
                          <a:spcPts val="0"/>
                        </a:spcAft>
                      </a:pPr>
                      <a:r>
                        <a:rPr lang="tr-TR" sz="2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10</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20 KİŞİ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extLst>
                  <a:ext uri="{0D108BD9-81ED-4DB2-BD59-A6C34878D82A}">
                    <a16:rowId xmlns:a16="http://schemas.microsoft.com/office/drawing/2014/main" val="2626746212"/>
                  </a:ext>
                </a:extLst>
              </a:tr>
              <a:tr h="452714">
                <a:tc>
                  <a:txBody>
                    <a:bodyPr/>
                    <a:lstStyle/>
                    <a:p>
                      <a:pPr>
                        <a:lnSpc>
                          <a:spcPct val="100000"/>
                        </a:lnSpc>
                        <a:spcAft>
                          <a:spcPts val="0"/>
                        </a:spcAft>
                      </a:pPr>
                      <a:r>
                        <a:rPr lang="tr-TR" sz="2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En Düşük Not:</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7907" marR="67907" marT="943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BACC6"/>
                    </a:solidFill>
                  </a:tcPr>
                </a:tc>
                <a:tc>
                  <a:txBody>
                    <a:bodyPr/>
                    <a:lstStyle/>
                    <a:p>
                      <a:pPr algn="ctr">
                        <a:lnSpc>
                          <a:spcPct val="100000"/>
                        </a:lnSpc>
                        <a:spcAft>
                          <a:spcPts val="0"/>
                        </a:spcAft>
                      </a:pPr>
                      <a:r>
                        <a:rPr lang="tr-TR" sz="2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22</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 KİŞİ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7907" marR="67907" marT="943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0E3EA"/>
                    </a:solidFill>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18</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907" marR="67907" marT="943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0E3EA"/>
                    </a:solidFill>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1,50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907" marR="67907" marT="943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0E3EA"/>
                    </a:solidFill>
                  </a:tcPr>
                </a:tc>
                <a:tc gridSpan="2">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0E3EA"/>
                    </a:solidFill>
                  </a:tcPr>
                </a:tc>
                <a:tc hMerge="1">
                  <a:txBody>
                    <a:bodyPr/>
                    <a:lstStyle/>
                    <a:p>
                      <a:endParaRPr lang="tr-TR"/>
                    </a:p>
                  </a:txBody>
                  <a:tcPr/>
                </a:tc>
                <a:tc>
                  <a:txBody>
                    <a:bodyPr/>
                    <a:lstStyle/>
                    <a:p>
                      <a:pPr algn="ctr">
                        <a:lnSpc>
                          <a:spcPct val="100000"/>
                        </a:lnSpc>
                        <a:spcAft>
                          <a:spcPts val="0"/>
                        </a:spcAft>
                      </a:pPr>
                      <a:r>
                        <a:rPr lang="tr-TR" sz="2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 KİŞİ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0E3EA"/>
                    </a:solidFill>
                  </a:tcPr>
                </a:tc>
                <a:extLst>
                  <a:ext uri="{0D108BD9-81ED-4DB2-BD59-A6C34878D82A}">
                    <a16:rowId xmlns:a16="http://schemas.microsoft.com/office/drawing/2014/main" val="1231470982"/>
                  </a:ext>
                </a:extLst>
              </a:tr>
              <a:tr h="301809">
                <a:tc>
                  <a:txBody>
                    <a:bodyPr/>
                    <a:lstStyle/>
                    <a:p>
                      <a:pPr>
                        <a:lnSpc>
                          <a:spcPct val="100000"/>
                        </a:lnSpc>
                        <a:spcAft>
                          <a:spcPts val="0"/>
                        </a:spcAft>
                      </a:pPr>
                      <a:r>
                        <a:rPr lang="tr-TR" sz="2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Ortalama</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7907" marR="67907" marT="943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BACC6"/>
                    </a:solidFill>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57,00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907" marR="67907" marT="943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bg1"/>
                    </a:solidFill>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45,73</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907" marR="67907" marT="943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bg1"/>
                    </a:solidFill>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11,27</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907" marR="67907" marT="943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bg1"/>
                    </a:solidFill>
                  </a:tcPr>
                </a:tc>
                <a:tc gridSpan="2">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4,58</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bg1"/>
                    </a:solidFill>
                  </a:tcPr>
                </a:tc>
                <a:tc hMerge="1">
                  <a:txBody>
                    <a:bodyPr/>
                    <a:lstStyle/>
                    <a:p>
                      <a:endParaRPr lang="tr-TR"/>
                    </a:p>
                  </a:txBody>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6,71</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3672391580"/>
                  </a:ext>
                </a:extLst>
              </a:tr>
              <a:tr h="452714">
                <a:tc>
                  <a:txBody>
                    <a:bodyPr/>
                    <a:lstStyle/>
                    <a:p>
                      <a:pPr>
                        <a:lnSpc>
                          <a:spcPct val="100000"/>
                        </a:lnSpc>
                        <a:spcAft>
                          <a:spcPts val="0"/>
                        </a:spcAft>
                      </a:pPr>
                      <a:r>
                        <a:rPr lang="tr-TR" sz="2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Başarı (%)</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7907" marR="67907" marT="943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BACC6"/>
                    </a:solidFill>
                  </a:tcPr>
                </a:tc>
                <a:tc>
                  <a:txBody>
                    <a:bodyPr/>
                    <a:lstStyle/>
                    <a:p>
                      <a:pPr algn="ctr">
                        <a:lnSpc>
                          <a:spcPct val="100000"/>
                        </a:lnSpc>
                        <a:spcAft>
                          <a:spcPts val="0"/>
                        </a:spcAft>
                      </a:pPr>
                      <a:r>
                        <a:rPr lang="tr-TR" sz="2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 57,0</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7907" marR="67907" marT="943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0E3EA"/>
                    </a:solidFill>
                  </a:tcPr>
                </a:tc>
                <a:tc>
                  <a:txBody>
                    <a:bodyPr/>
                    <a:lstStyle/>
                    <a:p>
                      <a:pPr algn="ctr">
                        <a:lnSpc>
                          <a:spcPct val="100000"/>
                        </a:lnSpc>
                        <a:spcAft>
                          <a:spcPts val="0"/>
                        </a:spcAft>
                      </a:pPr>
                      <a:r>
                        <a:rPr lang="tr-TR" sz="2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 55,1</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7907" marR="67907" marT="943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0E3EA"/>
                    </a:solidFill>
                  </a:tcPr>
                </a:tc>
                <a:tc>
                  <a:txBody>
                    <a:bodyPr/>
                    <a:lstStyle/>
                    <a:p>
                      <a:pPr algn="ctr">
                        <a:lnSpc>
                          <a:spcPct val="100000"/>
                        </a:lnSpc>
                        <a:spcAft>
                          <a:spcPts val="0"/>
                        </a:spcAft>
                      </a:pPr>
                      <a:r>
                        <a:rPr lang="tr-TR" sz="2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 66,3</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7907" marR="67907" marT="943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0E3EA"/>
                    </a:solidFill>
                  </a:tcPr>
                </a:tc>
                <a:tc gridSpan="2">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 65,4</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0E3EA"/>
                    </a:solidFill>
                  </a:tcPr>
                </a:tc>
                <a:tc hMerge="1">
                  <a:txBody>
                    <a:bodyPr/>
                    <a:lstStyle/>
                    <a:p>
                      <a:endParaRPr lang="tr-TR"/>
                    </a:p>
                  </a:txBody>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 67,1</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0E3EA"/>
                    </a:solidFill>
                  </a:tcPr>
                </a:tc>
                <a:extLst>
                  <a:ext uri="{0D108BD9-81ED-4DB2-BD59-A6C34878D82A}">
                    <a16:rowId xmlns:a16="http://schemas.microsoft.com/office/drawing/2014/main" val="908206510"/>
                  </a:ext>
                </a:extLst>
              </a:tr>
              <a:tr h="200326">
                <a:tc gridSpan="5">
                  <a:txBody>
                    <a:bodyPr/>
                    <a:lstStyle/>
                    <a:p>
                      <a:pPr marL="741680" algn="ctr">
                        <a:lnSpc>
                          <a:spcPct val="100000"/>
                        </a:lnSpc>
                        <a:spcAft>
                          <a:spcPts val="0"/>
                        </a:spcAft>
                      </a:pPr>
                      <a:r>
                        <a:rPr lang="tr-TR" sz="2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SINAVA GİREN ÖĞRENCİ SAYISI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7907" marR="67907" marT="943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CA2B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300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907" marR="67907" marT="943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CA2BE"/>
                    </a:solidFill>
                  </a:tcPr>
                </a:tc>
                <a:tc hMerge="1">
                  <a:txBody>
                    <a:bodyPr/>
                    <a:lstStyle/>
                    <a:p>
                      <a:endParaRPr lang="tr-TR"/>
                    </a:p>
                  </a:txBody>
                  <a:tcPr/>
                </a:tc>
                <a:extLst>
                  <a:ext uri="{0D108BD9-81ED-4DB2-BD59-A6C34878D82A}">
                    <a16:rowId xmlns:a16="http://schemas.microsoft.com/office/drawing/2014/main" val="1634765098"/>
                  </a:ext>
                </a:extLst>
              </a:tr>
            </a:tbl>
          </a:graphicData>
        </a:graphic>
      </p:graphicFrame>
      <p:sp>
        <p:nvSpPr>
          <p:cNvPr id="5" name="Metin kutusu 4"/>
          <p:cNvSpPr txBox="1"/>
          <p:nvPr/>
        </p:nvSpPr>
        <p:spPr>
          <a:xfrm>
            <a:off x="838200" y="5240040"/>
            <a:ext cx="7149662" cy="1241878"/>
          </a:xfrm>
          <a:prstGeom prst="rect">
            <a:avLst/>
          </a:prstGeom>
          <a:noFill/>
        </p:spPr>
        <p:txBody>
          <a:bodyPr wrap="square" rtlCol="0">
            <a:spAutoFit/>
          </a:bodyPr>
          <a:lstStyle/>
          <a:p>
            <a:r>
              <a:rPr lang="tr-TR" b="1" dirty="0"/>
              <a:t>*Sınava katılan 299 kişi üzerinden hesaplanmıştır.</a:t>
            </a:r>
            <a:endParaRPr lang="tr-TR" dirty="0"/>
          </a:p>
          <a:p>
            <a:r>
              <a:rPr lang="tr-TR" b="1" dirty="0"/>
              <a:t>** Her iki pratik sınava da girmiştir.</a:t>
            </a:r>
            <a:endParaRPr lang="tr-TR" dirty="0"/>
          </a:p>
          <a:p>
            <a:r>
              <a:rPr lang="tr-TR" b="1" dirty="0"/>
              <a:t>*** Aynı kişidir.</a:t>
            </a:r>
            <a:endParaRPr lang="tr-TR" dirty="0"/>
          </a:p>
          <a:p>
            <a:pPr marL="457200" algn="just">
              <a:lnSpc>
                <a:spcPct val="115000"/>
              </a:lnSpc>
              <a:spcAft>
                <a:spcPts val="1000"/>
              </a:spcAft>
            </a:pPr>
            <a:endParaRPr lang="tr-TR"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885594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74098103"/>
              </p:ext>
            </p:extLst>
          </p:nvPr>
        </p:nvGraphicFramePr>
        <p:xfrm>
          <a:off x="651641" y="483479"/>
          <a:ext cx="10899227" cy="6249557"/>
        </p:xfrm>
        <a:graphic>
          <a:graphicData uri="http://schemas.openxmlformats.org/drawingml/2006/table">
            <a:tbl>
              <a:tblPr firstRow="1" firstCol="1" bandRow="1"/>
              <a:tblGrid>
                <a:gridCol w="2101371">
                  <a:extLst>
                    <a:ext uri="{9D8B030D-6E8A-4147-A177-3AD203B41FA5}">
                      <a16:colId xmlns:a16="http://schemas.microsoft.com/office/drawing/2014/main" val="3365600438"/>
                    </a:ext>
                  </a:extLst>
                </a:gridCol>
                <a:gridCol w="1691560">
                  <a:extLst>
                    <a:ext uri="{9D8B030D-6E8A-4147-A177-3AD203B41FA5}">
                      <a16:colId xmlns:a16="http://schemas.microsoft.com/office/drawing/2014/main" val="1814172074"/>
                    </a:ext>
                  </a:extLst>
                </a:gridCol>
                <a:gridCol w="1491014">
                  <a:extLst>
                    <a:ext uri="{9D8B030D-6E8A-4147-A177-3AD203B41FA5}">
                      <a16:colId xmlns:a16="http://schemas.microsoft.com/office/drawing/2014/main" val="1980931682"/>
                    </a:ext>
                  </a:extLst>
                </a:gridCol>
                <a:gridCol w="1323167">
                  <a:extLst>
                    <a:ext uri="{9D8B030D-6E8A-4147-A177-3AD203B41FA5}">
                      <a16:colId xmlns:a16="http://schemas.microsoft.com/office/drawing/2014/main" val="1953812115"/>
                    </a:ext>
                  </a:extLst>
                </a:gridCol>
                <a:gridCol w="1491014">
                  <a:extLst>
                    <a:ext uri="{9D8B030D-6E8A-4147-A177-3AD203B41FA5}">
                      <a16:colId xmlns:a16="http://schemas.microsoft.com/office/drawing/2014/main" val="441898115"/>
                    </a:ext>
                  </a:extLst>
                </a:gridCol>
                <a:gridCol w="1320986">
                  <a:extLst>
                    <a:ext uri="{9D8B030D-6E8A-4147-A177-3AD203B41FA5}">
                      <a16:colId xmlns:a16="http://schemas.microsoft.com/office/drawing/2014/main" val="2018259173"/>
                    </a:ext>
                  </a:extLst>
                </a:gridCol>
                <a:gridCol w="1480115">
                  <a:extLst>
                    <a:ext uri="{9D8B030D-6E8A-4147-A177-3AD203B41FA5}">
                      <a16:colId xmlns:a16="http://schemas.microsoft.com/office/drawing/2014/main" val="2687494409"/>
                    </a:ext>
                  </a:extLst>
                </a:gridCol>
              </a:tblGrid>
              <a:tr h="315307">
                <a:tc>
                  <a:txBody>
                    <a:bodyPr/>
                    <a:lstStyle/>
                    <a:p>
                      <a:pPr>
                        <a:lnSpc>
                          <a:spcPct val="115000"/>
                        </a:lnSpc>
                        <a:spcAft>
                          <a:spcPts val="0"/>
                        </a:spcAft>
                      </a:pPr>
                      <a:r>
                        <a:rPr lang="tr-TR"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690" marR="51690" marT="717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BACC6"/>
                    </a:solidFill>
                  </a:tcPr>
                </a:tc>
                <a:tc gridSpan="3">
                  <a:txBody>
                    <a:bodyPr/>
                    <a:lstStyle/>
                    <a:p>
                      <a:pPr algn="ctr">
                        <a:lnSpc>
                          <a:spcPct val="115000"/>
                        </a:lnSpc>
                        <a:spcAft>
                          <a:spcPts val="0"/>
                        </a:spcAft>
                      </a:pPr>
                      <a:r>
                        <a:rPr lang="tr-TR"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Barajlı Nota Göre Dağılım</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1690" marR="51690" marT="717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BACC6"/>
                    </a:solidFill>
                  </a:tcPr>
                </a:tc>
                <a:tc hMerge="1">
                  <a:txBody>
                    <a:bodyPr/>
                    <a:lstStyle/>
                    <a:p>
                      <a:endParaRPr lang="tr-TR"/>
                    </a:p>
                  </a:txBody>
                  <a:tcPr/>
                </a:tc>
                <a:tc hMerge="1">
                  <a:txBody>
                    <a:bodyPr/>
                    <a:lstStyle/>
                    <a:p>
                      <a:endParaRPr lang="tr-TR"/>
                    </a:p>
                  </a:txBody>
                  <a:tcPr/>
                </a:tc>
                <a:tc gridSpan="3">
                  <a:txBody>
                    <a:bodyPr/>
                    <a:lstStyle/>
                    <a:p>
                      <a:pPr algn="ctr">
                        <a:lnSpc>
                          <a:spcPct val="115000"/>
                        </a:lnSpc>
                        <a:spcAft>
                          <a:spcPts val="0"/>
                        </a:spcAft>
                      </a:pPr>
                      <a:r>
                        <a:rPr lang="tr-TR"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Ham Nota Göre Dağılım</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BACC6"/>
                    </a:solid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440643214"/>
                  </a:ext>
                </a:extLst>
              </a:tr>
              <a:tr h="346842">
                <a:tc>
                  <a:txBody>
                    <a:bodyPr/>
                    <a:lstStyle/>
                    <a:p>
                      <a:pPr>
                        <a:lnSpc>
                          <a:spcPct val="115000"/>
                        </a:lnSpc>
                      </a:pPr>
                      <a:endParaRPr lang="tr-TR" sz="1600" dirty="0">
                        <a:effectLst/>
                        <a:latin typeface="Calibri" panose="020F0502020204030204" pitchFamily="34" charset="0"/>
                        <a:cs typeface="Times New Roman" panose="02020603050405020304" pitchFamily="18" charset="0"/>
                      </a:endParaRPr>
                    </a:p>
                  </a:txBody>
                  <a:tcPr marL="51690" marR="51690" marT="717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BACC6"/>
                    </a:solidFill>
                  </a:tcPr>
                </a:tc>
                <a:tc>
                  <a:txBody>
                    <a:bodyPr/>
                    <a:lstStyle/>
                    <a:p>
                      <a:pPr algn="ctr">
                        <a:lnSpc>
                          <a:spcPct val="115000"/>
                        </a:lnSpc>
                        <a:spcAft>
                          <a:spcPts val="0"/>
                        </a:spcAft>
                      </a:pPr>
                      <a:r>
                        <a:rPr lang="tr-TR" sz="1800" b="1" kern="12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Not Aralığı</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690" marR="51690" marT="717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BACC6"/>
                    </a:solidFill>
                  </a:tcPr>
                </a:tc>
                <a:tc>
                  <a:txBody>
                    <a:bodyPr/>
                    <a:lstStyle/>
                    <a:p>
                      <a:pPr algn="ctr">
                        <a:lnSpc>
                          <a:spcPct val="115000"/>
                        </a:lnSpc>
                        <a:spcAft>
                          <a:spcPts val="0"/>
                        </a:spcAft>
                      </a:pPr>
                      <a:r>
                        <a:rPr lang="tr-TR" sz="1800" b="1" kern="120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Sayı/ Yüzde</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1690" marR="51690" marT="717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BACC6"/>
                    </a:solidFill>
                  </a:tcPr>
                </a:tc>
                <a:tc>
                  <a:txBody>
                    <a:bodyPr/>
                    <a:lstStyle/>
                    <a:p>
                      <a:pPr algn="ctr">
                        <a:lnSpc>
                          <a:spcPct val="115000"/>
                        </a:lnSpc>
                        <a:spcAft>
                          <a:spcPts val="0"/>
                        </a:spcAft>
                      </a:pPr>
                      <a:r>
                        <a:rPr lang="tr-TR" sz="1800" b="1" kern="120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TOPLAM</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BACC6"/>
                    </a:solidFill>
                  </a:tcPr>
                </a:tc>
                <a:tc>
                  <a:txBody>
                    <a:bodyPr/>
                    <a:lstStyle/>
                    <a:p>
                      <a:pPr algn="ctr">
                        <a:lnSpc>
                          <a:spcPct val="115000"/>
                        </a:lnSpc>
                        <a:spcAft>
                          <a:spcPts val="0"/>
                        </a:spcAft>
                      </a:pPr>
                      <a:r>
                        <a:rPr lang="tr-TR" sz="1800" b="1" kern="120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Not Aralığı</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BACC6"/>
                    </a:solidFill>
                  </a:tcPr>
                </a:tc>
                <a:tc>
                  <a:txBody>
                    <a:bodyPr/>
                    <a:lstStyle/>
                    <a:p>
                      <a:pPr algn="ctr">
                        <a:lnSpc>
                          <a:spcPct val="115000"/>
                        </a:lnSpc>
                        <a:spcAft>
                          <a:spcPts val="0"/>
                        </a:spcAft>
                      </a:pPr>
                      <a:r>
                        <a:rPr lang="tr-TR" sz="1800" b="1" kern="120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Sayı/ Yüzde</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BACC6"/>
                    </a:solidFill>
                  </a:tcPr>
                </a:tc>
                <a:tc>
                  <a:txBody>
                    <a:bodyPr/>
                    <a:lstStyle/>
                    <a:p>
                      <a:pPr algn="ctr">
                        <a:lnSpc>
                          <a:spcPct val="115000"/>
                        </a:lnSpc>
                        <a:spcAft>
                          <a:spcPts val="0"/>
                        </a:spcAft>
                      </a:pPr>
                      <a:r>
                        <a:rPr lang="tr-TR" sz="1800" b="1" kern="120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TOPLAM</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BACC6"/>
                    </a:solidFill>
                  </a:tcPr>
                </a:tc>
                <a:extLst>
                  <a:ext uri="{0D108BD9-81ED-4DB2-BD59-A6C34878D82A}">
                    <a16:rowId xmlns:a16="http://schemas.microsoft.com/office/drawing/2014/main" val="2824433441"/>
                  </a:ext>
                </a:extLst>
              </a:tr>
              <a:tr h="504000">
                <a:tc rowSpan="4">
                  <a:txBody>
                    <a:bodyPr/>
                    <a:lstStyle/>
                    <a:p>
                      <a:pPr>
                        <a:lnSpc>
                          <a:spcPct val="100000"/>
                        </a:lnSpc>
                        <a:spcAft>
                          <a:spcPts val="0"/>
                        </a:spcAft>
                      </a:pPr>
                      <a:r>
                        <a:rPr lang="tr-TR" sz="2400" b="1" kern="12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Ortalama Üstü Not Alan Öğrencilerin Dağılımı</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690" marR="51690" marT="717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BACC6"/>
                    </a:solidFill>
                  </a:tcPr>
                </a:tc>
                <a:tc>
                  <a:txBody>
                    <a:bodyPr/>
                    <a:lstStyle/>
                    <a:p>
                      <a:pPr algn="ctr">
                        <a:lnSpc>
                          <a:spcPts val="17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690" marR="51690" marT="717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E3EA"/>
                    </a:solidFill>
                  </a:tcPr>
                </a:tc>
                <a:tc>
                  <a:txBody>
                    <a:bodyPr/>
                    <a:lstStyle/>
                    <a:p>
                      <a:pPr algn="ctr">
                        <a:lnSpc>
                          <a:spcPts val="1700"/>
                        </a:lnSpc>
                        <a:spcAft>
                          <a:spcPts val="0"/>
                        </a:spcAft>
                      </a:pPr>
                      <a:r>
                        <a:rPr lang="tr-TR" sz="20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700"/>
                        </a:lnSpc>
                        <a:spcAft>
                          <a:spcPts val="0"/>
                        </a:spcAft>
                      </a:pPr>
                      <a:r>
                        <a:rPr lang="tr-TR" sz="2000" dirty="0">
                          <a:effectLst/>
                          <a:latin typeface="Calibri" panose="020F0502020204030204" pitchFamily="34" charset="0"/>
                          <a:ea typeface="Times New Roman" panose="02020603050405020304" pitchFamily="18" charset="0"/>
                          <a:cs typeface="Calibri" panose="020F0502020204030204" pitchFamily="34" charset="0"/>
                        </a:rPr>
                        <a:t>% 1,0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690" marR="51690" marT="717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E3EA"/>
                    </a:solidFill>
                  </a:tcPr>
                </a:tc>
                <a:tc rowSpan="4">
                  <a:txBody>
                    <a:bodyPr/>
                    <a:lstStyle/>
                    <a:p>
                      <a:pPr algn="ctr">
                        <a:lnSpc>
                          <a:spcPct val="115000"/>
                        </a:lnSpc>
                        <a:spcAft>
                          <a:spcPts val="0"/>
                        </a:spcAft>
                      </a:pPr>
                      <a:r>
                        <a:rPr lang="tr-TR" sz="20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148 Kişi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000">
                          <a:effectLst/>
                          <a:latin typeface="Calibri" panose="020F0502020204030204" pitchFamily="34" charset="0"/>
                          <a:ea typeface="Times New Roman" panose="02020603050405020304" pitchFamily="18" charset="0"/>
                          <a:cs typeface="Calibri" panose="020F0502020204030204" pitchFamily="34" charset="0"/>
                        </a:rPr>
                        <a:t>% 49,3</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E3EA"/>
                    </a:solidFill>
                  </a:tcPr>
                </a:tc>
                <a:tc>
                  <a:txBody>
                    <a:bodyPr/>
                    <a:lstStyle/>
                    <a:p>
                      <a:pPr algn="ctr">
                        <a:lnSpc>
                          <a:spcPts val="17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E3EA"/>
                    </a:solidFill>
                  </a:tcPr>
                </a:tc>
                <a:tc>
                  <a:txBody>
                    <a:bodyPr/>
                    <a:lstStyle/>
                    <a:p>
                      <a:pPr algn="ctr">
                        <a:lnSpc>
                          <a:spcPts val="1700"/>
                        </a:lnSpc>
                        <a:spcAft>
                          <a:spcPts val="0"/>
                        </a:spcAft>
                      </a:pPr>
                      <a:r>
                        <a:rPr lang="tr-TR" sz="20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700"/>
                        </a:lnSpc>
                        <a:spcAft>
                          <a:spcPts val="0"/>
                        </a:spcAft>
                      </a:pPr>
                      <a:r>
                        <a:rPr lang="tr-TR" sz="2000" dirty="0">
                          <a:effectLst/>
                          <a:latin typeface="Calibri" panose="020F0502020204030204" pitchFamily="34" charset="0"/>
                          <a:ea typeface="Times New Roman" panose="02020603050405020304" pitchFamily="18" charset="0"/>
                          <a:cs typeface="Calibri" panose="020F0502020204030204" pitchFamily="34" charset="0"/>
                        </a:rPr>
                        <a:t>% 1,0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E3EA"/>
                    </a:solidFill>
                  </a:tcPr>
                </a:tc>
                <a:tc rowSpan="4">
                  <a:txBody>
                    <a:bodyPr/>
                    <a:lstStyle/>
                    <a:p>
                      <a:pPr algn="ctr">
                        <a:lnSpc>
                          <a:spcPct val="115000"/>
                        </a:lnSpc>
                        <a:spcAft>
                          <a:spcPts val="0"/>
                        </a:spcAft>
                      </a:pPr>
                      <a:r>
                        <a:rPr lang="tr-TR" sz="20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147 Kişi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000">
                          <a:effectLst/>
                          <a:latin typeface="Calibri" panose="020F0502020204030204" pitchFamily="34" charset="0"/>
                          <a:ea typeface="Times New Roman" panose="02020603050405020304" pitchFamily="18" charset="0"/>
                          <a:cs typeface="Calibri" panose="020F0502020204030204" pitchFamily="34" charset="0"/>
                        </a:rPr>
                        <a:t>% 49,0</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E3EA"/>
                    </a:solidFill>
                  </a:tcPr>
                </a:tc>
                <a:extLst>
                  <a:ext uri="{0D108BD9-81ED-4DB2-BD59-A6C34878D82A}">
                    <a16:rowId xmlns:a16="http://schemas.microsoft.com/office/drawing/2014/main" val="3412374825"/>
                  </a:ext>
                </a:extLst>
              </a:tr>
              <a:tr h="504000">
                <a:tc vMerge="1">
                  <a:txBody>
                    <a:bodyPr/>
                    <a:lstStyle/>
                    <a:p>
                      <a:endParaRPr lang="tr-TR"/>
                    </a:p>
                  </a:txBody>
                  <a:tcPr/>
                </a:tc>
                <a:tc>
                  <a:txBody>
                    <a:bodyPr/>
                    <a:lstStyle/>
                    <a:p>
                      <a:pPr algn="ctr">
                        <a:lnSpc>
                          <a:spcPts val="17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≥80-90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690" marR="51690" marT="717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a:lnSpc>
                          <a:spcPts val="1700"/>
                        </a:lnSpc>
                        <a:spcAft>
                          <a:spcPts val="0"/>
                        </a:spcAft>
                      </a:pPr>
                      <a:r>
                        <a:rPr lang="tr-TR" sz="20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700"/>
                        </a:lnSpc>
                        <a:spcAft>
                          <a:spcPts val="0"/>
                        </a:spcAft>
                      </a:pPr>
                      <a:r>
                        <a:rPr lang="tr-TR" sz="2000" dirty="0">
                          <a:effectLst/>
                          <a:latin typeface="Calibri" panose="020F0502020204030204" pitchFamily="34" charset="0"/>
                          <a:ea typeface="Times New Roman" panose="02020603050405020304" pitchFamily="18" charset="0"/>
                          <a:cs typeface="Calibri" panose="020F0502020204030204" pitchFamily="34" charset="0"/>
                        </a:rPr>
                        <a:t>% 6,3</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690" marR="51690" marT="717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vMerge="1">
                  <a:txBody>
                    <a:bodyPr/>
                    <a:lstStyle/>
                    <a:p>
                      <a:endParaRPr lang="tr-TR"/>
                    </a:p>
                  </a:txBody>
                  <a:tcPr/>
                </a:tc>
                <a:tc>
                  <a:txBody>
                    <a:bodyPr/>
                    <a:lstStyle/>
                    <a:p>
                      <a:pPr algn="ctr">
                        <a:lnSpc>
                          <a:spcPts val="17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≥80-90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a:lnSpc>
                          <a:spcPts val="1700"/>
                        </a:lnSpc>
                        <a:spcAft>
                          <a:spcPts val="0"/>
                        </a:spcAft>
                      </a:pPr>
                      <a:r>
                        <a:rPr lang="tr-TR" sz="20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700"/>
                        </a:lnSpc>
                        <a:spcAft>
                          <a:spcPts val="0"/>
                        </a:spcAft>
                      </a:pPr>
                      <a:r>
                        <a:rPr lang="tr-TR" sz="2000" dirty="0">
                          <a:effectLst/>
                          <a:latin typeface="Calibri" panose="020F0502020204030204" pitchFamily="34" charset="0"/>
                          <a:ea typeface="Times New Roman" panose="02020603050405020304" pitchFamily="18" charset="0"/>
                          <a:cs typeface="Calibri" panose="020F0502020204030204" pitchFamily="34" charset="0"/>
                        </a:rPr>
                        <a:t>% 6,3</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vMerge="1">
                  <a:txBody>
                    <a:bodyPr/>
                    <a:lstStyle/>
                    <a:p>
                      <a:endParaRPr lang="tr-TR"/>
                    </a:p>
                  </a:txBody>
                  <a:tcPr/>
                </a:tc>
                <a:extLst>
                  <a:ext uri="{0D108BD9-81ED-4DB2-BD59-A6C34878D82A}">
                    <a16:rowId xmlns:a16="http://schemas.microsoft.com/office/drawing/2014/main" val="3757911410"/>
                  </a:ext>
                </a:extLst>
              </a:tr>
              <a:tr h="504000">
                <a:tc vMerge="1">
                  <a:txBody>
                    <a:bodyPr/>
                    <a:lstStyle/>
                    <a:p>
                      <a:endParaRPr lang="tr-TR"/>
                    </a:p>
                  </a:txBody>
                  <a:tcPr/>
                </a:tc>
                <a:tc>
                  <a:txBody>
                    <a:bodyPr/>
                    <a:lstStyle/>
                    <a:p>
                      <a:pPr algn="ctr">
                        <a:lnSpc>
                          <a:spcPts val="17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≥70-80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690" marR="51690" marT="717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E3EA"/>
                    </a:solidFill>
                  </a:tcPr>
                </a:tc>
                <a:tc>
                  <a:txBody>
                    <a:bodyPr/>
                    <a:lstStyle/>
                    <a:p>
                      <a:pPr algn="ctr">
                        <a:lnSpc>
                          <a:spcPts val="1700"/>
                        </a:lnSpc>
                        <a:spcAft>
                          <a:spcPts val="0"/>
                        </a:spcAft>
                      </a:pPr>
                      <a:r>
                        <a:rPr lang="tr-TR" sz="20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38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700"/>
                        </a:lnSpc>
                        <a:spcAft>
                          <a:spcPts val="0"/>
                        </a:spcAft>
                      </a:pPr>
                      <a:r>
                        <a:rPr lang="tr-TR" sz="2000" dirty="0">
                          <a:effectLst/>
                          <a:latin typeface="Calibri" panose="020F0502020204030204" pitchFamily="34" charset="0"/>
                          <a:ea typeface="Times New Roman" panose="02020603050405020304" pitchFamily="18" charset="0"/>
                          <a:cs typeface="Calibri" panose="020F0502020204030204" pitchFamily="34" charset="0"/>
                        </a:rPr>
                        <a:t>% 12,7</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690" marR="51690" marT="717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E3EA"/>
                    </a:solidFill>
                  </a:tcPr>
                </a:tc>
                <a:tc vMerge="1">
                  <a:txBody>
                    <a:bodyPr/>
                    <a:lstStyle/>
                    <a:p>
                      <a:endParaRPr lang="tr-TR"/>
                    </a:p>
                  </a:txBody>
                  <a:tcPr/>
                </a:tc>
                <a:tc>
                  <a:txBody>
                    <a:bodyPr/>
                    <a:lstStyle/>
                    <a:p>
                      <a:pPr algn="ctr">
                        <a:lnSpc>
                          <a:spcPts val="17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≥70-80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E3EA"/>
                    </a:solidFill>
                  </a:tcPr>
                </a:tc>
                <a:tc>
                  <a:txBody>
                    <a:bodyPr/>
                    <a:lstStyle/>
                    <a:p>
                      <a:pPr algn="ctr">
                        <a:lnSpc>
                          <a:spcPts val="1700"/>
                        </a:lnSpc>
                        <a:spcAft>
                          <a:spcPts val="0"/>
                        </a:spcAft>
                      </a:pPr>
                      <a:r>
                        <a:rPr lang="tr-TR" sz="20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35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700"/>
                        </a:lnSpc>
                        <a:spcAft>
                          <a:spcPts val="0"/>
                        </a:spcAft>
                      </a:pPr>
                      <a:r>
                        <a:rPr lang="tr-TR" sz="2000" dirty="0">
                          <a:effectLst/>
                          <a:latin typeface="Calibri" panose="020F0502020204030204" pitchFamily="34" charset="0"/>
                          <a:ea typeface="Times New Roman" panose="02020603050405020304" pitchFamily="18" charset="0"/>
                          <a:cs typeface="Calibri" panose="020F0502020204030204" pitchFamily="34" charset="0"/>
                        </a:rPr>
                        <a:t>% 11,7</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E3EA"/>
                    </a:solidFill>
                  </a:tcPr>
                </a:tc>
                <a:tc vMerge="1">
                  <a:txBody>
                    <a:bodyPr/>
                    <a:lstStyle/>
                    <a:p>
                      <a:endParaRPr lang="tr-TR"/>
                    </a:p>
                  </a:txBody>
                  <a:tcPr/>
                </a:tc>
                <a:extLst>
                  <a:ext uri="{0D108BD9-81ED-4DB2-BD59-A6C34878D82A}">
                    <a16:rowId xmlns:a16="http://schemas.microsoft.com/office/drawing/2014/main" val="267512919"/>
                  </a:ext>
                </a:extLst>
              </a:tr>
              <a:tr h="504000">
                <a:tc vMerge="1">
                  <a:txBody>
                    <a:bodyPr/>
                    <a:lstStyle/>
                    <a:p>
                      <a:endParaRPr lang="tr-TR"/>
                    </a:p>
                  </a:txBody>
                  <a:tcPr/>
                </a:tc>
                <a:tc>
                  <a:txBody>
                    <a:bodyPr/>
                    <a:lstStyle/>
                    <a:p>
                      <a:pPr algn="ctr">
                        <a:lnSpc>
                          <a:spcPts val="1700"/>
                        </a:lnSpc>
                        <a:spcAft>
                          <a:spcPts val="0"/>
                        </a:spcAft>
                      </a:pPr>
                      <a:r>
                        <a:rPr lang="tr-TR" sz="2000" b="1"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≥54,64-70</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51690" marR="51690" marT="717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a:lnSpc>
                          <a:spcPts val="1700"/>
                        </a:lnSpc>
                        <a:spcAft>
                          <a:spcPts val="0"/>
                        </a:spcAft>
                      </a:pPr>
                      <a:r>
                        <a:rPr lang="tr-TR" sz="20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88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700"/>
                        </a:lnSpc>
                        <a:spcAft>
                          <a:spcPts val="0"/>
                        </a:spcAft>
                      </a:pPr>
                      <a:r>
                        <a:rPr lang="tr-TR" sz="2000" dirty="0">
                          <a:effectLst/>
                          <a:latin typeface="Calibri" panose="020F0502020204030204" pitchFamily="34" charset="0"/>
                          <a:ea typeface="Times New Roman" panose="02020603050405020304" pitchFamily="18" charset="0"/>
                          <a:cs typeface="Calibri" panose="020F0502020204030204" pitchFamily="34" charset="0"/>
                        </a:rPr>
                        <a:t>% 29,3</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690" marR="51690" marT="717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vMerge="1">
                  <a:txBody>
                    <a:bodyPr/>
                    <a:lstStyle/>
                    <a:p>
                      <a:endParaRPr lang="tr-TR"/>
                    </a:p>
                  </a:txBody>
                  <a:tcPr/>
                </a:tc>
                <a:tc>
                  <a:txBody>
                    <a:bodyPr/>
                    <a:lstStyle/>
                    <a:p>
                      <a:pPr algn="ctr">
                        <a:lnSpc>
                          <a:spcPts val="1700"/>
                        </a:lnSpc>
                        <a:spcAft>
                          <a:spcPts val="0"/>
                        </a:spcAft>
                      </a:pPr>
                      <a:r>
                        <a:rPr lang="tr-TR" sz="2000" b="1"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≥57-70</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a:lnSpc>
                          <a:spcPts val="1700"/>
                        </a:lnSpc>
                        <a:spcAft>
                          <a:spcPts val="0"/>
                        </a:spcAft>
                      </a:pPr>
                      <a:r>
                        <a:rPr lang="tr-TR" sz="20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90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700"/>
                        </a:lnSpc>
                        <a:spcAft>
                          <a:spcPts val="0"/>
                        </a:spcAft>
                      </a:pPr>
                      <a:r>
                        <a:rPr lang="tr-TR" sz="2000" dirty="0">
                          <a:effectLst/>
                          <a:latin typeface="Calibri" panose="020F0502020204030204" pitchFamily="34" charset="0"/>
                          <a:ea typeface="Times New Roman" panose="02020603050405020304" pitchFamily="18" charset="0"/>
                          <a:cs typeface="Calibri" panose="020F0502020204030204" pitchFamily="34" charset="0"/>
                        </a:rPr>
                        <a:t>% 30,0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vMerge="1">
                  <a:txBody>
                    <a:bodyPr/>
                    <a:lstStyle/>
                    <a:p>
                      <a:endParaRPr lang="tr-TR"/>
                    </a:p>
                  </a:txBody>
                  <a:tcPr/>
                </a:tc>
                <a:extLst>
                  <a:ext uri="{0D108BD9-81ED-4DB2-BD59-A6C34878D82A}">
                    <a16:rowId xmlns:a16="http://schemas.microsoft.com/office/drawing/2014/main" val="1367581841"/>
                  </a:ext>
                </a:extLst>
              </a:tr>
              <a:tr h="297559">
                <a:tc>
                  <a:txBody>
                    <a:bodyPr/>
                    <a:lstStyle/>
                    <a:p>
                      <a:pPr>
                        <a:lnSpc>
                          <a:spcPct val="115000"/>
                        </a:lnSpc>
                      </a:pPr>
                      <a:endParaRPr lang="tr-TR" sz="1600" dirty="0">
                        <a:effectLst/>
                        <a:latin typeface="Calibri" panose="020F0502020204030204" pitchFamily="34" charset="0"/>
                        <a:cs typeface="Times New Roman" panose="02020603050405020304" pitchFamily="18" charset="0"/>
                      </a:endParaRPr>
                    </a:p>
                  </a:txBody>
                  <a:tcPr marL="51690" marR="51690" marT="717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pattFill prst="pct50">
                      <a:fgClr>
                        <a:srgbClr val="FFFFFF"/>
                      </a:fgClr>
                      <a:bgClr>
                        <a:srgbClr val="357A8C"/>
                      </a:bgClr>
                    </a:pattFill>
                  </a:tcPr>
                </a:tc>
                <a:tc gridSpan="3">
                  <a:txBody>
                    <a:bodyPr/>
                    <a:lstStyle/>
                    <a:p>
                      <a:pPr algn="ctr">
                        <a:lnSpc>
                          <a:spcPct val="115000"/>
                        </a:lnSpc>
                        <a:spcAft>
                          <a:spcPts val="0"/>
                        </a:spcAft>
                      </a:pPr>
                      <a:r>
                        <a:rPr lang="tr-TR" sz="2400" b="1"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ORTALAMA   =      54,64</a:t>
                      </a:r>
                      <a:endParaRPr lang="tr-T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pattFill prst="pct50">
                      <a:fgClr>
                        <a:srgbClr val="FFFFFF"/>
                      </a:fgClr>
                      <a:bgClr>
                        <a:srgbClr val="357A8C"/>
                      </a:bgClr>
                    </a:pattFill>
                  </a:tcPr>
                </a:tc>
                <a:tc hMerge="1">
                  <a:txBody>
                    <a:bodyPr/>
                    <a:lstStyle/>
                    <a:p>
                      <a:endParaRPr lang="tr-TR"/>
                    </a:p>
                  </a:txBody>
                  <a:tcPr/>
                </a:tc>
                <a:tc hMerge="1">
                  <a:txBody>
                    <a:bodyPr/>
                    <a:lstStyle/>
                    <a:p>
                      <a:endParaRPr lang="tr-TR"/>
                    </a:p>
                  </a:txBody>
                  <a:tcPr/>
                </a:tc>
                <a:tc gridSpan="3">
                  <a:txBody>
                    <a:bodyPr/>
                    <a:lstStyle/>
                    <a:p>
                      <a:pPr algn="ctr">
                        <a:lnSpc>
                          <a:spcPct val="115000"/>
                        </a:lnSpc>
                        <a:spcAft>
                          <a:spcPts val="0"/>
                        </a:spcAft>
                      </a:pPr>
                      <a:r>
                        <a:rPr lang="tr-TR" sz="2400" b="1"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ORTALAMA   =     57,00</a:t>
                      </a:r>
                      <a:endParaRPr lang="tr-T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pattFill prst="pct50">
                      <a:fgClr>
                        <a:srgbClr val="FFFFFF"/>
                      </a:fgClr>
                      <a:bgClr>
                        <a:srgbClr val="357A8C"/>
                      </a:bgClr>
                    </a:patt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99397525"/>
                  </a:ext>
                </a:extLst>
              </a:tr>
              <a:tr h="504000">
                <a:tc rowSpan="6">
                  <a:txBody>
                    <a:bodyPr/>
                    <a:lstStyle/>
                    <a:p>
                      <a:pPr>
                        <a:lnSpc>
                          <a:spcPct val="100000"/>
                        </a:lnSpc>
                        <a:spcAft>
                          <a:spcPts val="0"/>
                        </a:spcAft>
                      </a:pPr>
                      <a:r>
                        <a:rPr lang="tr-TR" sz="2400" b="1" kern="12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Ortalama Altı Not Alan Öğrencilerin Dağılımı</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690" marR="51690" marT="717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BACC6"/>
                    </a:solidFill>
                  </a:tcPr>
                </a:tc>
                <a:tc>
                  <a:txBody>
                    <a:bodyPr/>
                    <a:lstStyle/>
                    <a:p>
                      <a:pPr algn="ctr">
                        <a:lnSpc>
                          <a:spcPct val="115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≥50-54,64</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690" marR="51690" marT="717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a:lnSpc>
                          <a:spcPts val="1700"/>
                        </a:lnSpc>
                        <a:spcAft>
                          <a:spcPts val="0"/>
                        </a:spcAft>
                      </a:pPr>
                      <a:r>
                        <a:rPr lang="tr-TR" sz="20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42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700"/>
                        </a:lnSpc>
                        <a:spcAft>
                          <a:spcPts val="0"/>
                        </a:spcAft>
                      </a:pPr>
                      <a:r>
                        <a:rPr lang="tr-TR" sz="2000" dirty="0">
                          <a:effectLst/>
                          <a:latin typeface="Calibri" panose="020F0502020204030204" pitchFamily="34" charset="0"/>
                          <a:ea typeface="Times New Roman" panose="02020603050405020304" pitchFamily="18" charset="0"/>
                          <a:cs typeface="Calibri" panose="020F0502020204030204" pitchFamily="34" charset="0"/>
                        </a:rPr>
                        <a:t>% 14,0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690" marR="51690" marT="717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rowSpan="6">
                  <a:txBody>
                    <a:bodyPr/>
                    <a:lstStyle/>
                    <a:p>
                      <a:pPr algn="ctr">
                        <a:lnSpc>
                          <a:spcPct val="115000"/>
                        </a:lnSpc>
                        <a:spcAft>
                          <a:spcPts val="0"/>
                        </a:spcAft>
                      </a:pPr>
                      <a:r>
                        <a:rPr lang="tr-TR" sz="20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152 Kişi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000">
                          <a:effectLst/>
                          <a:latin typeface="Calibri" panose="020F0502020204030204" pitchFamily="34" charset="0"/>
                          <a:ea typeface="Times New Roman" panose="02020603050405020304" pitchFamily="18" charset="0"/>
                          <a:cs typeface="Calibri" panose="020F0502020204030204" pitchFamily="34" charset="0"/>
                        </a:rPr>
                        <a:t>% 50,7</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E3EA"/>
                    </a:solidFill>
                  </a:tcPr>
                </a:tc>
                <a:tc>
                  <a:txBody>
                    <a:bodyPr/>
                    <a:lstStyle/>
                    <a:p>
                      <a:pPr algn="ctr">
                        <a:lnSpc>
                          <a:spcPct val="115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≥50-57</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a:lnSpc>
                          <a:spcPts val="1700"/>
                        </a:lnSpc>
                        <a:spcAft>
                          <a:spcPts val="0"/>
                        </a:spcAft>
                      </a:pPr>
                      <a:r>
                        <a:rPr lang="tr-TR" sz="20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62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700"/>
                        </a:lnSpc>
                        <a:spcAft>
                          <a:spcPts val="0"/>
                        </a:spcAft>
                      </a:pPr>
                      <a:r>
                        <a:rPr lang="tr-TR" sz="2000" dirty="0">
                          <a:effectLst/>
                          <a:latin typeface="Calibri" panose="020F0502020204030204" pitchFamily="34" charset="0"/>
                          <a:ea typeface="Times New Roman" panose="02020603050405020304" pitchFamily="18" charset="0"/>
                          <a:cs typeface="Calibri" panose="020F0502020204030204" pitchFamily="34" charset="0"/>
                        </a:rPr>
                        <a:t>% 20,7</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rowSpan="6">
                  <a:txBody>
                    <a:bodyPr/>
                    <a:lstStyle/>
                    <a:p>
                      <a:pPr algn="ctr">
                        <a:lnSpc>
                          <a:spcPct val="115000"/>
                        </a:lnSpc>
                        <a:spcAft>
                          <a:spcPts val="0"/>
                        </a:spcAft>
                      </a:pPr>
                      <a:r>
                        <a:rPr lang="tr-TR" sz="20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153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000" dirty="0">
                          <a:effectLst/>
                          <a:latin typeface="Calibri" panose="020F0502020204030204" pitchFamily="34" charset="0"/>
                          <a:ea typeface="Times New Roman" panose="02020603050405020304" pitchFamily="18" charset="0"/>
                          <a:cs typeface="Calibri" panose="020F0502020204030204" pitchFamily="34" charset="0"/>
                        </a:rPr>
                        <a:t>% 51,0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E3EA"/>
                    </a:solidFill>
                  </a:tcPr>
                </a:tc>
                <a:extLst>
                  <a:ext uri="{0D108BD9-81ED-4DB2-BD59-A6C34878D82A}">
                    <a16:rowId xmlns:a16="http://schemas.microsoft.com/office/drawing/2014/main" val="864444787"/>
                  </a:ext>
                </a:extLst>
              </a:tr>
              <a:tr h="504000">
                <a:tc vMerge="1">
                  <a:txBody>
                    <a:bodyPr/>
                    <a:lstStyle/>
                    <a:p>
                      <a:endParaRPr lang="tr-TR"/>
                    </a:p>
                  </a:txBody>
                  <a:tcPr/>
                </a:tc>
                <a:tc>
                  <a:txBody>
                    <a:bodyPr/>
                    <a:lstStyle/>
                    <a:p>
                      <a:pPr algn="ctr">
                        <a:lnSpc>
                          <a:spcPct val="115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≥40-50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690" marR="51690" marT="717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E3EA"/>
                    </a:solidFill>
                  </a:tcPr>
                </a:tc>
                <a:tc>
                  <a:txBody>
                    <a:bodyPr/>
                    <a:lstStyle/>
                    <a:p>
                      <a:pPr algn="ctr">
                        <a:lnSpc>
                          <a:spcPts val="1700"/>
                        </a:lnSpc>
                        <a:spcAft>
                          <a:spcPts val="0"/>
                        </a:spcAft>
                      </a:pPr>
                      <a:r>
                        <a:rPr lang="tr-TR" sz="20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51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700"/>
                        </a:lnSpc>
                        <a:spcAft>
                          <a:spcPts val="0"/>
                        </a:spcAft>
                      </a:pPr>
                      <a:r>
                        <a:rPr lang="tr-TR" sz="2000" dirty="0">
                          <a:effectLst/>
                          <a:latin typeface="Calibri" panose="020F0502020204030204" pitchFamily="34" charset="0"/>
                          <a:ea typeface="Times New Roman" panose="02020603050405020304" pitchFamily="18" charset="0"/>
                          <a:cs typeface="Calibri" panose="020F0502020204030204" pitchFamily="34" charset="0"/>
                        </a:rPr>
                        <a:t>% 17,0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690" marR="51690" marT="717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E3EA"/>
                    </a:solidFill>
                  </a:tcPr>
                </a:tc>
                <a:tc vMerge="1">
                  <a:txBody>
                    <a:bodyPr/>
                    <a:lstStyle/>
                    <a:p>
                      <a:endParaRPr lang="tr-TR"/>
                    </a:p>
                  </a:txBody>
                  <a:tcPr/>
                </a:tc>
                <a:tc>
                  <a:txBody>
                    <a:bodyPr/>
                    <a:lstStyle/>
                    <a:p>
                      <a:pPr algn="ctr">
                        <a:lnSpc>
                          <a:spcPct val="115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≥40-50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E3EA"/>
                    </a:solidFill>
                  </a:tcPr>
                </a:tc>
                <a:tc>
                  <a:txBody>
                    <a:bodyPr/>
                    <a:lstStyle/>
                    <a:p>
                      <a:pPr algn="ctr">
                        <a:lnSpc>
                          <a:spcPts val="1700"/>
                        </a:lnSpc>
                        <a:spcAft>
                          <a:spcPts val="0"/>
                        </a:spcAft>
                      </a:pPr>
                      <a:r>
                        <a:rPr lang="tr-TR" sz="20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57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700"/>
                        </a:lnSpc>
                        <a:spcAft>
                          <a:spcPts val="0"/>
                        </a:spcAft>
                      </a:pPr>
                      <a:r>
                        <a:rPr lang="tr-TR" sz="2000" dirty="0">
                          <a:effectLst/>
                          <a:latin typeface="Calibri" panose="020F0502020204030204" pitchFamily="34" charset="0"/>
                          <a:ea typeface="Times New Roman" panose="02020603050405020304" pitchFamily="18" charset="0"/>
                          <a:cs typeface="Calibri" panose="020F0502020204030204" pitchFamily="34" charset="0"/>
                        </a:rPr>
                        <a:t>% 19,0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E3EA"/>
                    </a:solidFill>
                  </a:tcPr>
                </a:tc>
                <a:tc vMerge="1">
                  <a:txBody>
                    <a:bodyPr/>
                    <a:lstStyle/>
                    <a:p>
                      <a:endParaRPr lang="tr-TR"/>
                    </a:p>
                  </a:txBody>
                  <a:tcPr/>
                </a:tc>
                <a:extLst>
                  <a:ext uri="{0D108BD9-81ED-4DB2-BD59-A6C34878D82A}">
                    <a16:rowId xmlns:a16="http://schemas.microsoft.com/office/drawing/2014/main" val="4242854429"/>
                  </a:ext>
                </a:extLst>
              </a:tr>
              <a:tr h="504000">
                <a:tc vMerge="1">
                  <a:txBody>
                    <a:bodyPr/>
                    <a:lstStyle/>
                    <a:p>
                      <a:endParaRPr lang="tr-TR"/>
                    </a:p>
                  </a:txBody>
                  <a:tcPr/>
                </a:tc>
                <a:tc>
                  <a:txBody>
                    <a:bodyPr/>
                    <a:lstStyle/>
                    <a:p>
                      <a:pPr algn="ctr">
                        <a:lnSpc>
                          <a:spcPct val="115000"/>
                        </a:lnSpc>
                        <a:spcAft>
                          <a:spcPts val="0"/>
                        </a:spcAft>
                      </a:pPr>
                      <a:r>
                        <a:rPr lang="tr-TR" sz="2000" b="1"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≥30-40</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51690" marR="51690" marT="717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lnSpc>
                          <a:spcPts val="1700"/>
                        </a:lnSpc>
                        <a:spcAft>
                          <a:spcPts val="0"/>
                        </a:spcAft>
                      </a:pPr>
                      <a:r>
                        <a:rPr lang="tr-TR" sz="20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37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700"/>
                        </a:lnSpc>
                        <a:spcAft>
                          <a:spcPts val="0"/>
                        </a:spcAft>
                      </a:pPr>
                      <a:r>
                        <a:rPr lang="tr-TR" sz="2000" dirty="0">
                          <a:effectLst/>
                          <a:latin typeface="Calibri" panose="020F0502020204030204" pitchFamily="34" charset="0"/>
                          <a:ea typeface="Times New Roman" panose="02020603050405020304" pitchFamily="18" charset="0"/>
                          <a:cs typeface="Calibri" panose="020F0502020204030204" pitchFamily="34" charset="0"/>
                        </a:rPr>
                        <a:t>% 12,3</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690" marR="51690" marT="717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vMerge="1">
                  <a:txBody>
                    <a:bodyPr/>
                    <a:lstStyle/>
                    <a:p>
                      <a:endParaRPr lang="tr-TR"/>
                    </a:p>
                  </a:txBody>
                  <a:tcPr/>
                </a:tc>
                <a:tc>
                  <a:txBody>
                    <a:bodyPr/>
                    <a:lstStyle/>
                    <a:p>
                      <a:pPr algn="ctr">
                        <a:lnSpc>
                          <a:spcPct val="115000"/>
                        </a:lnSpc>
                        <a:spcAft>
                          <a:spcPts val="0"/>
                        </a:spcAft>
                      </a:pPr>
                      <a:r>
                        <a:rPr lang="tr-TR" sz="20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≥30-40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lnSpc>
                          <a:spcPts val="1700"/>
                        </a:lnSpc>
                        <a:spcAft>
                          <a:spcPts val="0"/>
                        </a:spcAft>
                      </a:pPr>
                      <a:r>
                        <a:rPr lang="tr-TR" sz="20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25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700"/>
                        </a:lnSpc>
                        <a:spcAft>
                          <a:spcPts val="0"/>
                        </a:spcAft>
                      </a:pPr>
                      <a:r>
                        <a:rPr lang="tr-TR" sz="2000" dirty="0">
                          <a:effectLst/>
                          <a:latin typeface="Calibri" panose="020F0502020204030204" pitchFamily="34" charset="0"/>
                          <a:ea typeface="Times New Roman" panose="02020603050405020304" pitchFamily="18" charset="0"/>
                          <a:cs typeface="Calibri" panose="020F0502020204030204" pitchFamily="34" charset="0"/>
                        </a:rPr>
                        <a:t>% 8,3</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vMerge="1">
                  <a:txBody>
                    <a:bodyPr/>
                    <a:lstStyle/>
                    <a:p>
                      <a:endParaRPr lang="tr-TR"/>
                    </a:p>
                  </a:txBody>
                  <a:tcPr/>
                </a:tc>
                <a:extLst>
                  <a:ext uri="{0D108BD9-81ED-4DB2-BD59-A6C34878D82A}">
                    <a16:rowId xmlns:a16="http://schemas.microsoft.com/office/drawing/2014/main" val="3380893713"/>
                  </a:ext>
                </a:extLst>
              </a:tr>
              <a:tr h="504000">
                <a:tc vMerge="1">
                  <a:txBody>
                    <a:bodyPr/>
                    <a:lstStyle/>
                    <a:p>
                      <a:endParaRPr lang="tr-TR"/>
                    </a:p>
                  </a:txBody>
                  <a:tcPr/>
                </a:tc>
                <a:tc>
                  <a:txBody>
                    <a:bodyPr/>
                    <a:lstStyle/>
                    <a:p>
                      <a:pPr algn="ctr">
                        <a:lnSpc>
                          <a:spcPct val="115000"/>
                        </a:lnSpc>
                        <a:spcAft>
                          <a:spcPts val="0"/>
                        </a:spcAft>
                      </a:pPr>
                      <a:r>
                        <a:rPr lang="tr-TR" sz="2000" b="1"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≥20-30</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51690" marR="51690" marT="717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E3EA"/>
                    </a:solidFill>
                  </a:tcPr>
                </a:tc>
                <a:tc>
                  <a:txBody>
                    <a:bodyPr/>
                    <a:lstStyle/>
                    <a:p>
                      <a:pPr algn="ctr">
                        <a:lnSpc>
                          <a:spcPts val="1700"/>
                        </a:lnSpc>
                        <a:spcAft>
                          <a:spcPts val="0"/>
                        </a:spcAft>
                      </a:pPr>
                      <a:r>
                        <a:rPr lang="tr-TR" sz="20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11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700"/>
                        </a:lnSpc>
                        <a:spcAft>
                          <a:spcPts val="0"/>
                        </a:spcAft>
                      </a:pPr>
                      <a:r>
                        <a:rPr lang="tr-TR" sz="2000" dirty="0">
                          <a:effectLst/>
                          <a:latin typeface="Calibri" panose="020F0502020204030204" pitchFamily="34" charset="0"/>
                          <a:ea typeface="Times New Roman" panose="02020603050405020304" pitchFamily="18" charset="0"/>
                          <a:cs typeface="Calibri" panose="020F0502020204030204" pitchFamily="34" charset="0"/>
                        </a:rPr>
                        <a:t>% 3,7</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690" marR="51690" marT="717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E3EA"/>
                    </a:solidFill>
                  </a:tcPr>
                </a:tc>
                <a:tc vMerge="1">
                  <a:txBody>
                    <a:bodyPr/>
                    <a:lstStyle/>
                    <a:p>
                      <a:endParaRPr lang="tr-TR"/>
                    </a:p>
                  </a:txBody>
                  <a:tcPr/>
                </a:tc>
                <a:tc>
                  <a:txBody>
                    <a:bodyPr/>
                    <a:lstStyle/>
                    <a:p>
                      <a:pPr algn="ctr">
                        <a:lnSpc>
                          <a:spcPct val="115000"/>
                        </a:lnSpc>
                        <a:spcAft>
                          <a:spcPts val="0"/>
                        </a:spcAft>
                      </a:pPr>
                      <a:r>
                        <a:rPr lang="tr-TR" sz="2000" b="1"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≥20-30</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E3EA"/>
                    </a:solidFill>
                  </a:tcPr>
                </a:tc>
                <a:tc>
                  <a:txBody>
                    <a:bodyPr/>
                    <a:lstStyle/>
                    <a:p>
                      <a:pPr algn="ctr">
                        <a:lnSpc>
                          <a:spcPts val="1700"/>
                        </a:lnSpc>
                        <a:spcAft>
                          <a:spcPts val="0"/>
                        </a:spcAft>
                      </a:pPr>
                      <a:r>
                        <a:rPr lang="tr-TR" sz="20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9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700"/>
                        </a:lnSpc>
                        <a:spcAft>
                          <a:spcPts val="0"/>
                        </a:spcAft>
                      </a:pPr>
                      <a:r>
                        <a:rPr lang="tr-TR" sz="2000" dirty="0">
                          <a:effectLst/>
                          <a:latin typeface="Calibri" panose="020F0502020204030204" pitchFamily="34" charset="0"/>
                          <a:ea typeface="Times New Roman" panose="02020603050405020304" pitchFamily="18" charset="0"/>
                          <a:cs typeface="Calibri" panose="020F0502020204030204" pitchFamily="34" charset="0"/>
                        </a:rPr>
                        <a:t>% 3,0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E3EA"/>
                    </a:solidFill>
                  </a:tcPr>
                </a:tc>
                <a:tc vMerge="1">
                  <a:txBody>
                    <a:bodyPr/>
                    <a:lstStyle/>
                    <a:p>
                      <a:endParaRPr lang="tr-TR"/>
                    </a:p>
                  </a:txBody>
                  <a:tcPr/>
                </a:tc>
                <a:extLst>
                  <a:ext uri="{0D108BD9-81ED-4DB2-BD59-A6C34878D82A}">
                    <a16:rowId xmlns:a16="http://schemas.microsoft.com/office/drawing/2014/main" val="2553685302"/>
                  </a:ext>
                </a:extLst>
              </a:tr>
              <a:tr h="504000">
                <a:tc vMerge="1">
                  <a:txBody>
                    <a:bodyPr/>
                    <a:lstStyle/>
                    <a:p>
                      <a:endParaRPr lang="tr-TR"/>
                    </a:p>
                  </a:txBody>
                  <a:tcPr/>
                </a:tc>
                <a:tc>
                  <a:txBody>
                    <a:bodyPr/>
                    <a:lstStyle/>
                    <a:p>
                      <a:pPr algn="ctr">
                        <a:lnSpc>
                          <a:spcPct val="115000"/>
                        </a:lnSpc>
                        <a:spcAft>
                          <a:spcPts val="0"/>
                        </a:spcAft>
                      </a:pPr>
                      <a:r>
                        <a:rPr lang="tr-TR" sz="2000" b="1"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≥10-20</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51690" marR="51690" marT="717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a:lnSpc>
                          <a:spcPts val="1700"/>
                        </a:lnSpc>
                        <a:spcAft>
                          <a:spcPts val="0"/>
                        </a:spcAft>
                      </a:pPr>
                      <a:r>
                        <a:rPr lang="tr-TR" sz="20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7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700"/>
                        </a:lnSpc>
                        <a:spcAft>
                          <a:spcPts val="0"/>
                        </a:spcAft>
                      </a:pPr>
                      <a:r>
                        <a:rPr lang="tr-TR" sz="2000" dirty="0">
                          <a:effectLst/>
                          <a:latin typeface="Calibri" panose="020F0502020204030204" pitchFamily="34" charset="0"/>
                          <a:ea typeface="Times New Roman" panose="02020603050405020304" pitchFamily="18" charset="0"/>
                          <a:cs typeface="Calibri" panose="020F0502020204030204" pitchFamily="34" charset="0"/>
                        </a:rPr>
                        <a:t>% 2,3</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690" marR="51690" marT="717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vMerge="1">
                  <a:txBody>
                    <a:bodyPr/>
                    <a:lstStyle/>
                    <a:p>
                      <a:endParaRPr lang="tr-TR"/>
                    </a:p>
                  </a:txBody>
                  <a:tcPr/>
                </a:tc>
                <a:tc>
                  <a:txBody>
                    <a:bodyPr/>
                    <a:lstStyle/>
                    <a:p>
                      <a:pPr algn="ctr">
                        <a:lnSpc>
                          <a:spcPct val="115000"/>
                        </a:lnSpc>
                        <a:spcAft>
                          <a:spcPts val="0"/>
                        </a:spcAft>
                      </a:pPr>
                      <a:r>
                        <a:rPr lang="tr-TR" sz="2000" b="1"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≥10-20</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a:lnSpc>
                          <a:spcPts val="1700"/>
                        </a:lnSpc>
                        <a:spcAft>
                          <a:spcPts val="0"/>
                        </a:spcAft>
                      </a:pPr>
                      <a:r>
                        <a:rPr lang="tr-TR" sz="20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700"/>
                        </a:lnSpc>
                        <a:spcAft>
                          <a:spcPts val="0"/>
                        </a:spcAft>
                      </a:pPr>
                      <a:r>
                        <a:rPr lang="tr-TR" sz="2000" dirty="0">
                          <a:effectLst/>
                          <a:latin typeface="Calibri" panose="020F0502020204030204" pitchFamily="34" charset="0"/>
                          <a:ea typeface="Times New Roman" panose="02020603050405020304" pitchFamily="18" charset="0"/>
                          <a:cs typeface="Calibri" panose="020F0502020204030204" pitchFamily="34" charset="0"/>
                        </a:rPr>
                        <a:t>% 0,0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vMerge="1">
                  <a:txBody>
                    <a:bodyPr/>
                    <a:lstStyle/>
                    <a:p>
                      <a:endParaRPr lang="tr-TR"/>
                    </a:p>
                  </a:txBody>
                  <a:tcPr/>
                </a:tc>
                <a:extLst>
                  <a:ext uri="{0D108BD9-81ED-4DB2-BD59-A6C34878D82A}">
                    <a16:rowId xmlns:a16="http://schemas.microsoft.com/office/drawing/2014/main" val="837297728"/>
                  </a:ext>
                </a:extLst>
              </a:tr>
              <a:tr h="504000">
                <a:tc vMerge="1">
                  <a:txBody>
                    <a:bodyPr/>
                    <a:lstStyle/>
                    <a:p>
                      <a:endParaRPr lang="tr-TR"/>
                    </a:p>
                  </a:txBody>
                  <a:tcPr/>
                </a:tc>
                <a:tc>
                  <a:txBody>
                    <a:bodyPr/>
                    <a:lstStyle/>
                    <a:p>
                      <a:pPr algn="ctr">
                        <a:lnSpc>
                          <a:spcPct val="115000"/>
                        </a:lnSpc>
                        <a:spcAft>
                          <a:spcPts val="0"/>
                        </a:spcAft>
                      </a:pPr>
                      <a:r>
                        <a:rPr lang="tr-TR" sz="2000" b="1"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&lt;10</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51690" marR="51690" marT="717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E3EA"/>
                    </a:solidFill>
                  </a:tcPr>
                </a:tc>
                <a:tc>
                  <a:txBody>
                    <a:bodyPr/>
                    <a:lstStyle/>
                    <a:p>
                      <a:pPr algn="ctr">
                        <a:lnSpc>
                          <a:spcPts val="1700"/>
                        </a:lnSpc>
                        <a:spcAft>
                          <a:spcPts val="0"/>
                        </a:spcAft>
                      </a:pPr>
                      <a:r>
                        <a:rPr lang="tr-TR" sz="20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700"/>
                        </a:lnSpc>
                        <a:spcAft>
                          <a:spcPts val="0"/>
                        </a:spcAft>
                      </a:pPr>
                      <a:r>
                        <a:rPr lang="tr-TR" sz="2000" dirty="0">
                          <a:effectLst/>
                          <a:latin typeface="Calibri" panose="020F0502020204030204" pitchFamily="34" charset="0"/>
                          <a:ea typeface="Times New Roman" panose="02020603050405020304" pitchFamily="18" charset="0"/>
                          <a:cs typeface="Calibri" panose="020F0502020204030204" pitchFamily="34" charset="0"/>
                        </a:rPr>
                        <a:t>% 1,3</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690" marR="51690" marT="717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E3EA"/>
                    </a:solidFill>
                  </a:tcPr>
                </a:tc>
                <a:tc vMerge="1">
                  <a:txBody>
                    <a:bodyPr/>
                    <a:lstStyle/>
                    <a:p>
                      <a:endParaRPr lang="tr-TR"/>
                    </a:p>
                  </a:txBody>
                  <a:tcPr/>
                </a:tc>
                <a:tc>
                  <a:txBody>
                    <a:bodyPr/>
                    <a:lstStyle/>
                    <a:p>
                      <a:pPr algn="ctr">
                        <a:lnSpc>
                          <a:spcPct val="115000"/>
                        </a:lnSpc>
                        <a:spcAft>
                          <a:spcPts val="0"/>
                        </a:spcAft>
                      </a:pPr>
                      <a:r>
                        <a:rPr lang="tr-TR" sz="2000" b="1"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&lt;10</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E3EA"/>
                    </a:solidFill>
                  </a:tcPr>
                </a:tc>
                <a:tc>
                  <a:txBody>
                    <a:bodyPr/>
                    <a:lstStyle/>
                    <a:p>
                      <a:pPr algn="ctr">
                        <a:lnSpc>
                          <a:spcPts val="1700"/>
                        </a:lnSpc>
                        <a:spcAft>
                          <a:spcPts val="0"/>
                        </a:spcAft>
                      </a:pPr>
                      <a:r>
                        <a:rPr lang="tr-TR" sz="20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700"/>
                        </a:lnSpc>
                        <a:spcAft>
                          <a:spcPts val="0"/>
                        </a:spcAft>
                      </a:pPr>
                      <a:r>
                        <a:rPr lang="tr-TR" sz="2000" dirty="0">
                          <a:effectLst/>
                          <a:latin typeface="Calibri" panose="020F0502020204030204" pitchFamily="34" charset="0"/>
                          <a:ea typeface="Times New Roman" panose="02020603050405020304" pitchFamily="18" charset="0"/>
                          <a:cs typeface="Calibri" panose="020F0502020204030204" pitchFamily="34" charset="0"/>
                        </a:rPr>
                        <a:t> % 0,0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E3EA"/>
                    </a:solidFill>
                  </a:tcPr>
                </a:tc>
                <a:tc vMerge="1">
                  <a:txBody>
                    <a:bodyPr/>
                    <a:lstStyle/>
                    <a:p>
                      <a:endParaRPr lang="tr-TR"/>
                    </a:p>
                  </a:txBody>
                  <a:tcPr/>
                </a:tc>
                <a:extLst>
                  <a:ext uri="{0D108BD9-81ED-4DB2-BD59-A6C34878D82A}">
                    <a16:rowId xmlns:a16="http://schemas.microsoft.com/office/drawing/2014/main" val="2267347503"/>
                  </a:ext>
                </a:extLst>
              </a:tr>
            </a:tbl>
          </a:graphicData>
        </a:graphic>
      </p:graphicFrame>
    </p:spTree>
    <p:extLst>
      <p:ext uri="{BB962C8B-B14F-4D97-AF65-F5344CB8AC3E}">
        <p14:creationId xmlns:p14="http://schemas.microsoft.com/office/powerpoint/2010/main" val="19541013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467506281"/>
              </p:ext>
            </p:extLst>
          </p:nvPr>
        </p:nvGraphicFramePr>
        <p:xfrm>
          <a:off x="838200" y="620110"/>
          <a:ext cx="10515600" cy="5768746"/>
        </p:xfrm>
        <a:graphic>
          <a:graphicData uri="http://schemas.openxmlformats.org/drawingml/2006/table">
            <a:tbl>
              <a:tblPr firstRow="1" firstCol="1" bandRow="1"/>
              <a:tblGrid>
                <a:gridCol w="444062">
                  <a:extLst>
                    <a:ext uri="{9D8B030D-6E8A-4147-A177-3AD203B41FA5}">
                      <a16:colId xmlns:a16="http://schemas.microsoft.com/office/drawing/2014/main" val="1936489436"/>
                    </a:ext>
                  </a:extLst>
                </a:gridCol>
                <a:gridCol w="3815255">
                  <a:extLst>
                    <a:ext uri="{9D8B030D-6E8A-4147-A177-3AD203B41FA5}">
                      <a16:colId xmlns:a16="http://schemas.microsoft.com/office/drawing/2014/main" val="3271671042"/>
                    </a:ext>
                  </a:extLst>
                </a:gridCol>
                <a:gridCol w="462455">
                  <a:extLst>
                    <a:ext uri="{9D8B030D-6E8A-4147-A177-3AD203B41FA5}">
                      <a16:colId xmlns:a16="http://schemas.microsoft.com/office/drawing/2014/main" val="935491663"/>
                    </a:ext>
                  </a:extLst>
                </a:gridCol>
                <a:gridCol w="840828">
                  <a:extLst>
                    <a:ext uri="{9D8B030D-6E8A-4147-A177-3AD203B41FA5}">
                      <a16:colId xmlns:a16="http://schemas.microsoft.com/office/drawing/2014/main" val="1881982606"/>
                    </a:ext>
                  </a:extLst>
                </a:gridCol>
                <a:gridCol w="1301935">
                  <a:extLst>
                    <a:ext uri="{9D8B030D-6E8A-4147-A177-3AD203B41FA5}">
                      <a16:colId xmlns:a16="http://schemas.microsoft.com/office/drawing/2014/main" val="4102647826"/>
                    </a:ext>
                  </a:extLst>
                </a:gridCol>
                <a:gridCol w="2434518">
                  <a:extLst>
                    <a:ext uri="{9D8B030D-6E8A-4147-A177-3AD203B41FA5}">
                      <a16:colId xmlns:a16="http://schemas.microsoft.com/office/drawing/2014/main" val="2033517733"/>
                    </a:ext>
                  </a:extLst>
                </a:gridCol>
                <a:gridCol w="107950">
                  <a:extLst>
                    <a:ext uri="{9D8B030D-6E8A-4147-A177-3AD203B41FA5}">
                      <a16:colId xmlns:a16="http://schemas.microsoft.com/office/drawing/2014/main" val="3545278468"/>
                    </a:ext>
                  </a:extLst>
                </a:gridCol>
                <a:gridCol w="1108597">
                  <a:extLst>
                    <a:ext uri="{9D8B030D-6E8A-4147-A177-3AD203B41FA5}">
                      <a16:colId xmlns:a16="http://schemas.microsoft.com/office/drawing/2014/main" val="976625318"/>
                    </a:ext>
                  </a:extLst>
                </a:gridCol>
              </a:tblGrid>
              <a:tr h="316114">
                <a:tc gridSpan="8">
                  <a:txBody>
                    <a:bodyPr/>
                    <a:lstStyle/>
                    <a:p>
                      <a:pPr algn="ctr">
                        <a:lnSpc>
                          <a:spcPct val="115000"/>
                        </a:lnSpc>
                        <a:spcAft>
                          <a:spcPts val="0"/>
                        </a:spcAft>
                      </a:pPr>
                      <a:r>
                        <a:rPr lang="tr-TR" sz="1600" b="1"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SINAV DEĞERLENDİRİLMESİ (GENEL ORTALAMA)</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847" marR="67847"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4BACC6"/>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325723797"/>
                  </a:ext>
                </a:extLst>
              </a:tr>
              <a:tr h="332352">
                <a:tc gridSpan="2">
                  <a:txBody>
                    <a:bodyPr/>
                    <a:lstStyle/>
                    <a:p>
                      <a:pPr>
                        <a:lnSpc>
                          <a:spcPct val="115000"/>
                        </a:lnSpc>
                        <a:spcAft>
                          <a:spcPts val="0"/>
                        </a:spcAft>
                      </a:pPr>
                      <a: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t>SINAVA GİREN ÖĞRENCİ </a:t>
                      </a:r>
                      <a:r>
                        <a:rPr lang="tr-TR"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SAYISI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847" marR="67847" marT="0" marB="0">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hMerge="1">
                  <a:txBody>
                    <a:bodyPr/>
                    <a:lstStyle/>
                    <a:p>
                      <a:endParaRPr lang="tr-TR"/>
                    </a:p>
                  </a:txBody>
                  <a:tcPr/>
                </a:tc>
                <a:tc gridSpan="2">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tr-TR" sz="16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300</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7847" marR="67847" marT="0" marB="0">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hMerge="1">
                  <a:txBody>
                    <a:bodyPr/>
                    <a:lstStyle/>
                    <a:p>
                      <a:pPr algn="ctr">
                        <a:lnSpc>
                          <a:spcPct val="115000"/>
                        </a:lnSpc>
                        <a:spcAft>
                          <a:spcPts val="0"/>
                        </a:spcAft>
                      </a:pP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847" marR="67847" marT="0" marB="0">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gridSpan="3">
                  <a:txBody>
                    <a:bodyPr/>
                    <a:lstStyle/>
                    <a:p>
                      <a:pPr>
                        <a:lnSpc>
                          <a:spcPct val="115000"/>
                        </a:lnSpc>
                        <a:spcAft>
                          <a:spcPts val="0"/>
                        </a:spcAft>
                      </a:pPr>
                      <a: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t>İPTAL EDİLEN SORU TOPLAMI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847" marR="67847" marT="0" marB="0">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hMerge="1">
                  <a:txBody>
                    <a:bodyPr/>
                    <a:lstStyle/>
                    <a:p>
                      <a:endParaRPr lang="tr-TR"/>
                    </a:p>
                  </a:txBody>
                  <a:tcPr/>
                </a:tc>
                <a:tc hMerge="1">
                  <a:txBody>
                    <a:bodyPr/>
                    <a:lstStyle/>
                    <a:p>
                      <a:endParaRPr lang="tr-TR"/>
                    </a:p>
                  </a:txBody>
                  <a:tcPr/>
                </a:tc>
                <a:tc>
                  <a:txBody>
                    <a:bodyPr/>
                    <a:lstStyle/>
                    <a:p>
                      <a:pPr algn="ctr">
                        <a:lnSpc>
                          <a:spcPct val="115000"/>
                        </a:lnSpc>
                        <a:spcAft>
                          <a:spcPts val="0"/>
                        </a:spcAft>
                      </a:pPr>
                      <a: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847" marR="67847" marT="0" marB="0">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extLst>
                  <a:ext uri="{0D108BD9-81ED-4DB2-BD59-A6C34878D82A}">
                    <a16:rowId xmlns:a16="http://schemas.microsoft.com/office/drawing/2014/main" val="823626954"/>
                  </a:ext>
                </a:extLst>
              </a:tr>
              <a:tr h="885552">
                <a:tc>
                  <a:txBody>
                    <a:bodyPr/>
                    <a:lstStyle/>
                    <a:p>
                      <a:pPr algn="ctr">
                        <a:lnSpc>
                          <a:spcPct val="115000"/>
                        </a:lnSpc>
                        <a:spcAft>
                          <a:spcPts val="0"/>
                        </a:spcAft>
                      </a:pPr>
                      <a: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t>S.</a:t>
                      </a:r>
                      <a:b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br>
                      <a: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t>NO</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847" marR="67847"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tcPr>
                </a:tc>
                <a:tc gridSpan="2">
                  <a:txBody>
                    <a:bodyPr/>
                    <a:lstStyle/>
                    <a:p>
                      <a:pPr algn="ctr">
                        <a:lnSpc>
                          <a:spcPct val="115000"/>
                        </a:lnSpc>
                        <a:spcAft>
                          <a:spcPts val="0"/>
                        </a:spcAft>
                      </a:pPr>
                      <a: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t>DERSLER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847" marR="67847"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t>SORULARIN</a:t>
                      </a:r>
                      <a:b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br>
                      <a: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t>DERSLERE</a:t>
                      </a:r>
                      <a:b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br>
                      <a: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t>DAĞILIMI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847" marR="67847"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tcPr>
                </a:tc>
                <a:tc hMerge="1">
                  <a:txBody>
                    <a:bodyPr/>
                    <a:lstStyle/>
                    <a:p>
                      <a:endParaRPr lang="tr-TR"/>
                    </a:p>
                  </a:txBody>
                  <a:tcPr/>
                </a:tc>
                <a:tc>
                  <a:txBody>
                    <a:bodyPr/>
                    <a:lstStyle/>
                    <a:p>
                      <a:pPr algn="ctr">
                        <a:lnSpc>
                          <a:spcPct val="115000"/>
                        </a:lnSpc>
                        <a:spcAft>
                          <a:spcPts val="0"/>
                        </a:spcAft>
                      </a:pPr>
                      <a: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t>BAŞARI</a:t>
                      </a:r>
                      <a:b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br>
                      <a: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t>DURUMU</a:t>
                      </a:r>
                      <a:b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br>
                      <a: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t>ORTALAMA</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847" marR="67847"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tcPr>
                </a:tc>
                <a:tc gridSpan="2">
                  <a:txBody>
                    <a:bodyPr/>
                    <a:lstStyle/>
                    <a:p>
                      <a:pPr algn="ctr">
                        <a:lnSpc>
                          <a:spcPct val="115000"/>
                        </a:lnSpc>
                        <a:spcAft>
                          <a:spcPts val="0"/>
                        </a:spcAft>
                      </a:pPr>
                      <a: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t>BAŞARI</a:t>
                      </a:r>
                      <a:b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br>
                      <a: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t>DURUMU</a:t>
                      </a:r>
                      <a:b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br>
                      <a: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t>( %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847" marR="67847"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val="2913779643"/>
                  </a:ext>
                </a:extLst>
              </a:tr>
              <a:tr h="468000">
                <a:tc>
                  <a:txBody>
                    <a:bodyPr/>
                    <a:lstStyle/>
                    <a:p>
                      <a:pPr>
                        <a:lnSpc>
                          <a:spcPct val="115000"/>
                        </a:lnSpc>
                        <a:spcAft>
                          <a:spcPts val="0"/>
                        </a:spcAft>
                      </a:pPr>
                      <a: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847" marR="67847" marT="0" marB="0">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gridSpan="2">
                  <a:txBody>
                    <a:bodyPr/>
                    <a:lstStyle/>
                    <a:p>
                      <a:pPr>
                        <a:lnSpc>
                          <a:spcPct val="115000"/>
                        </a:lnSpc>
                        <a:spcAft>
                          <a:spcPts val="0"/>
                        </a:spcAft>
                      </a:pP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Tıbbi Mikrobiyoloji (1-11)</a:t>
                      </a:r>
                    </a:p>
                  </a:txBody>
                  <a:tcPr marL="67847" marR="67847" marT="0" marB="0">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hMerge="1">
                  <a:txBody>
                    <a:bodyPr/>
                    <a:lstStyle/>
                    <a:p>
                      <a:endParaRPr lang="tr-TR"/>
                    </a:p>
                  </a:txBody>
                  <a:tcPr/>
                </a:tc>
                <a:tc gridSpan="2">
                  <a:txBody>
                    <a:bodyPr/>
                    <a:lstStyle/>
                    <a:p>
                      <a:pPr algn="ctr">
                        <a:lnSpc>
                          <a:spcPct val="115000"/>
                        </a:lnSpc>
                        <a:spcAft>
                          <a:spcPts val="0"/>
                        </a:spcAft>
                      </a:pPr>
                      <a:r>
                        <a:rPr lang="tr-TR" sz="2400" kern="1200">
                          <a:solidFill>
                            <a:srgbClr val="000000"/>
                          </a:solidFill>
                          <a:effectLst/>
                          <a:latin typeface="+mn-lt"/>
                          <a:ea typeface="Calibri" panose="020F0502020204030204" pitchFamily="34" charset="0"/>
                          <a:cs typeface="Calibri" panose="020F0502020204030204" pitchFamily="34" charset="0"/>
                        </a:rPr>
                        <a:t>11</a:t>
                      </a:r>
                      <a:endParaRPr lang="tr-TR" sz="2400">
                        <a:effectLst/>
                        <a:latin typeface="+mn-lt"/>
                        <a:ea typeface="Calibri" panose="020F0502020204030204" pitchFamily="34" charset="0"/>
                        <a:cs typeface="Times New Roman" panose="02020603050405020304" pitchFamily="18" charset="0"/>
                      </a:endParaRPr>
                    </a:p>
                  </a:txBody>
                  <a:tcPr marL="67847" marR="67847"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hMerge="1">
                  <a:txBody>
                    <a:bodyPr/>
                    <a:lstStyle/>
                    <a:p>
                      <a:endParaRPr lang="tr-TR"/>
                    </a:p>
                  </a:txBody>
                  <a:tcPr/>
                </a:tc>
                <a:tc>
                  <a:txBody>
                    <a:bodyPr/>
                    <a:lstStyle/>
                    <a:p>
                      <a:pPr algn="ctr">
                        <a:lnSpc>
                          <a:spcPct val="115000"/>
                        </a:lnSpc>
                        <a:spcAft>
                          <a:spcPts val="0"/>
                        </a:spcAft>
                      </a:pPr>
                      <a:r>
                        <a:rPr lang="tr-TR" sz="2400" dirty="0">
                          <a:effectLst/>
                          <a:latin typeface="+mn-lt"/>
                          <a:ea typeface="Calibri" panose="020F0502020204030204" pitchFamily="34" charset="0"/>
                          <a:cs typeface="Calibri" panose="020F0502020204030204" pitchFamily="34" charset="0"/>
                        </a:rPr>
                        <a:t>8,4</a:t>
                      </a:r>
                      <a:endParaRPr lang="tr-TR" sz="2400" dirty="0">
                        <a:effectLst/>
                        <a:latin typeface="+mn-lt"/>
                        <a:ea typeface="Calibri" panose="020F0502020204030204" pitchFamily="34" charset="0"/>
                        <a:cs typeface="Times New Roman" panose="02020603050405020304" pitchFamily="18" charset="0"/>
                      </a:endParaRPr>
                    </a:p>
                  </a:txBody>
                  <a:tcPr marL="67847" marR="67847"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gridSpan="2">
                  <a:txBody>
                    <a:bodyPr/>
                    <a:lstStyle/>
                    <a:p>
                      <a:pPr algn="ctr">
                        <a:lnSpc>
                          <a:spcPct val="115000"/>
                        </a:lnSpc>
                        <a:spcAft>
                          <a:spcPts val="0"/>
                        </a:spcAft>
                      </a:pPr>
                      <a:r>
                        <a:rPr lang="tr-TR" sz="2400">
                          <a:effectLst/>
                          <a:latin typeface="+mn-lt"/>
                          <a:ea typeface="Calibri" panose="020F0502020204030204" pitchFamily="34" charset="0"/>
                          <a:cs typeface="Calibri" panose="020F0502020204030204" pitchFamily="34" charset="0"/>
                        </a:rPr>
                        <a:t>76,7</a:t>
                      </a:r>
                      <a:endParaRPr lang="tr-TR" sz="2400">
                        <a:effectLst/>
                        <a:latin typeface="+mn-lt"/>
                        <a:ea typeface="Calibri" panose="020F0502020204030204" pitchFamily="34" charset="0"/>
                        <a:cs typeface="Times New Roman" panose="02020603050405020304" pitchFamily="18" charset="0"/>
                      </a:endParaRPr>
                    </a:p>
                  </a:txBody>
                  <a:tcPr marL="67847" marR="67847"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92D050"/>
                    </a:solidFill>
                  </a:tcPr>
                </a:tc>
                <a:tc hMerge="1">
                  <a:txBody>
                    <a:bodyPr/>
                    <a:lstStyle/>
                    <a:p>
                      <a:endParaRPr lang="tr-TR"/>
                    </a:p>
                  </a:txBody>
                  <a:tcPr/>
                </a:tc>
                <a:extLst>
                  <a:ext uri="{0D108BD9-81ED-4DB2-BD59-A6C34878D82A}">
                    <a16:rowId xmlns:a16="http://schemas.microsoft.com/office/drawing/2014/main" val="3881403175"/>
                  </a:ext>
                </a:extLst>
              </a:tr>
              <a:tr h="468000">
                <a:tc>
                  <a:txBody>
                    <a:bodyPr/>
                    <a:lstStyle/>
                    <a:p>
                      <a:pPr>
                        <a:lnSpc>
                          <a:spcPct val="115000"/>
                        </a:lnSpc>
                        <a:spcAft>
                          <a:spcPts val="0"/>
                        </a:spcAft>
                      </a:pPr>
                      <a: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847" marR="67847" marT="0" marB="0">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tcPr>
                </a:tc>
                <a:tc gridSpan="2">
                  <a:txBody>
                    <a:bodyPr/>
                    <a:lstStyle/>
                    <a:p>
                      <a:pPr>
                        <a:lnSpc>
                          <a:spcPct val="115000"/>
                        </a:lnSpc>
                        <a:spcAft>
                          <a:spcPts val="0"/>
                        </a:spcAft>
                      </a:pP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Anatomi (12-24)</a:t>
                      </a:r>
                    </a:p>
                  </a:txBody>
                  <a:tcPr marL="67847" marR="67847" marT="0" marB="0">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2400" kern="1200" dirty="0">
                          <a:solidFill>
                            <a:srgbClr val="000000"/>
                          </a:solidFill>
                          <a:effectLst/>
                          <a:latin typeface="+mn-lt"/>
                          <a:ea typeface="Calibri" panose="020F0502020204030204" pitchFamily="34" charset="0"/>
                          <a:cs typeface="Calibri" panose="020F0502020204030204" pitchFamily="34" charset="0"/>
                        </a:rPr>
                        <a:t>13</a:t>
                      </a:r>
                      <a:endParaRPr lang="tr-TR" sz="2400" dirty="0">
                        <a:effectLst/>
                        <a:latin typeface="+mn-lt"/>
                        <a:ea typeface="Calibri" panose="020F0502020204030204" pitchFamily="34" charset="0"/>
                        <a:cs typeface="Times New Roman" panose="02020603050405020304" pitchFamily="18" charset="0"/>
                      </a:endParaRPr>
                    </a:p>
                  </a:txBody>
                  <a:tcPr marL="67847" marR="67847"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tcPr>
                </a:tc>
                <a:tc hMerge="1">
                  <a:txBody>
                    <a:bodyPr/>
                    <a:lstStyle/>
                    <a:p>
                      <a:endParaRPr lang="tr-TR"/>
                    </a:p>
                  </a:txBody>
                  <a:tcPr/>
                </a:tc>
                <a:tc>
                  <a:txBody>
                    <a:bodyPr/>
                    <a:lstStyle/>
                    <a:p>
                      <a:pPr algn="ctr">
                        <a:lnSpc>
                          <a:spcPct val="115000"/>
                        </a:lnSpc>
                        <a:spcAft>
                          <a:spcPts val="0"/>
                        </a:spcAft>
                      </a:pPr>
                      <a:r>
                        <a:rPr lang="tr-TR" sz="2400" dirty="0">
                          <a:effectLst/>
                          <a:latin typeface="+mn-lt"/>
                          <a:ea typeface="Calibri" panose="020F0502020204030204" pitchFamily="34" charset="0"/>
                          <a:cs typeface="Calibri" panose="020F0502020204030204" pitchFamily="34" charset="0"/>
                        </a:rPr>
                        <a:t>7,3</a:t>
                      </a:r>
                      <a:endParaRPr lang="tr-TR" sz="2400" dirty="0">
                        <a:effectLst/>
                        <a:latin typeface="+mn-lt"/>
                        <a:ea typeface="Calibri" panose="020F0502020204030204" pitchFamily="34" charset="0"/>
                        <a:cs typeface="Times New Roman" panose="02020603050405020304" pitchFamily="18" charset="0"/>
                      </a:endParaRPr>
                    </a:p>
                  </a:txBody>
                  <a:tcPr marL="67847" marR="67847"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tcPr>
                </a:tc>
                <a:tc gridSpan="2">
                  <a:txBody>
                    <a:bodyPr/>
                    <a:lstStyle/>
                    <a:p>
                      <a:pPr algn="ctr">
                        <a:lnSpc>
                          <a:spcPct val="115000"/>
                        </a:lnSpc>
                        <a:spcAft>
                          <a:spcPts val="0"/>
                        </a:spcAft>
                      </a:pPr>
                      <a:r>
                        <a:rPr lang="tr-TR" sz="2400">
                          <a:effectLst/>
                          <a:latin typeface="+mn-lt"/>
                          <a:ea typeface="Calibri" panose="020F0502020204030204" pitchFamily="34" charset="0"/>
                          <a:cs typeface="Calibri" panose="020F0502020204030204" pitchFamily="34" charset="0"/>
                        </a:rPr>
                        <a:t>56,1</a:t>
                      </a:r>
                      <a:endParaRPr lang="tr-TR" sz="2400">
                        <a:effectLst/>
                        <a:latin typeface="+mn-lt"/>
                        <a:ea typeface="Calibri" panose="020F0502020204030204" pitchFamily="34" charset="0"/>
                        <a:cs typeface="Times New Roman" panose="02020603050405020304" pitchFamily="18" charset="0"/>
                      </a:endParaRPr>
                    </a:p>
                  </a:txBody>
                  <a:tcPr marL="67847" marR="67847"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val="2622767210"/>
                  </a:ext>
                </a:extLst>
              </a:tr>
              <a:tr h="468000">
                <a:tc>
                  <a:txBody>
                    <a:bodyPr/>
                    <a:lstStyle/>
                    <a:p>
                      <a:pPr>
                        <a:lnSpc>
                          <a:spcPct val="115000"/>
                        </a:lnSpc>
                        <a:spcAft>
                          <a:spcPts val="0"/>
                        </a:spcAft>
                      </a:pPr>
                      <a: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847" marR="67847" marT="0" marB="0">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gridSpan="2">
                  <a:txBody>
                    <a:bodyPr/>
                    <a:lstStyle/>
                    <a:p>
                      <a:pPr>
                        <a:lnSpc>
                          <a:spcPct val="115000"/>
                        </a:lnSpc>
                        <a:spcAft>
                          <a:spcPts val="0"/>
                        </a:spcAft>
                      </a:pP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İmmünoloji (25-42)</a:t>
                      </a:r>
                    </a:p>
                  </a:txBody>
                  <a:tcPr marL="67847" marR="67847" marT="0" marB="0">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hMerge="1">
                  <a:txBody>
                    <a:bodyPr/>
                    <a:lstStyle/>
                    <a:p>
                      <a:endParaRPr lang="tr-TR"/>
                    </a:p>
                  </a:txBody>
                  <a:tcPr/>
                </a:tc>
                <a:tc gridSpan="2">
                  <a:txBody>
                    <a:bodyPr/>
                    <a:lstStyle/>
                    <a:p>
                      <a:pPr algn="ctr">
                        <a:lnSpc>
                          <a:spcPct val="115000"/>
                        </a:lnSpc>
                        <a:spcAft>
                          <a:spcPts val="0"/>
                        </a:spcAft>
                      </a:pPr>
                      <a:r>
                        <a:rPr lang="tr-TR" sz="2400" kern="1200" dirty="0">
                          <a:solidFill>
                            <a:srgbClr val="000000"/>
                          </a:solidFill>
                          <a:effectLst/>
                          <a:latin typeface="+mn-lt"/>
                          <a:ea typeface="Calibri" panose="020F0502020204030204" pitchFamily="34" charset="0"/>
                          <a:cs typeface="Calibri" panose="020F0502020204030204" pitchFamily="34" charset="0"/>
                        </a:rPr>
                        <a:t>18</a:t>
                      </a:r>
                      <a:endParaRPr lang="tr-TR" sz="2400" dirty="0">
                        <a:effectLst/>
                        <a:latin typeface="+mn-lt"/>
                        <a:ea typeface="Calibri" panose="020F0502020204030204" pitchFamily="34" charset="0"/>
                        <a:cs typeface="Times New Roman" panose="02020603050405020304" pitchFamily="18" charset="0"/>
                      </a:endParaRPr>
                    </a:p>
                  </a:txBody>
                  <a:tcPr marL="67847" marR="67847"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hMerge="1">
                  <a:txBody>
                    <a:bodyPr/>
                    <a:lstStyle/>
                    <a:p>
                      <a:endParaRPr lang="tr-TR"/>
                    </a:p>
                  </a:txBody>
                  <a:tcPr/>
                </a:tc>
                <a:tc>
                  <a:txBody>
                    <a:bodyPr/>
                    <a:lstStyle/>
                    <a:p>
                      <a:pPr algn="ctr">
                        <a:lnSpc>
                          <a:spcPct val="115000"/>
                        </a:lnSpc>
                        <a:spcAft>
                          <a:spcPts val="0"/>
                        </a:spcAft>
                      </a:pPr>
                      <a:r>
                        <a:rPr lang="tr-TR" sz="2400" dirty="0">
                          <a:effectLst/>
                          <a:latin typeface="+mn-lt"/>
                          <a:ea typeface="Calibri" panose="020F0502020204030204" pitchFamily="34" charset="0"/>
                          <a:cs typeface="Calibri" panose="020F0502020204030204" pitchFamily="34" charset="0"/>
                        </a:rPr>
                        <a:t>9,8</a:t>
                      </a:r>
                      <a:endParaRPr lang="tr-TR" sz="2400" dirty="0">
                        <a:effectLst/>
                        <a:latin typeface="+mn-lt"/>
                        <a:ea typeface="Calibri" panose="020F0502020204030204" pitchFamily="34" charset="0"/>
                        <a:cs typeface="Times New Roman" panose="02020603050405020304" pitchFamily="18" charset="0"/>
                      </a:endParaRPr>
                    </a:p>
                  </a:txBody>
                  <a:tcPr marL="67847" marR="67847"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gridSpan="2">
                  <a:txBody>
                    <a:bodyPr/>
                    <a:lstStyle/>
                    <a:p>
                      <a:pPr algn="ctr">
                        <a:lnSpc>
                          <a:spcPct val="115000"/>
                        </a:lnSpc>
                        <a:spcAft>
                          <a:spcPts val="0"/>
                        </a:spcAft>
                      </a:pPr>
                      <a:r>
                        <a:rPr lang="tr-TR" sz="2400">
                          <a:effectLst/>
                          <a:latin typeface="+mn-lt"/>
                          <a:ea typeface="Calibri" panose="020F0502020204030204" pitchFamily="34" charset="0"/>
                          <a:cs typeface="Calibri" panose="020F0502020204030204" pitchFamily="34" charset="0"/>
                        </a:rPr>
                        <a:t>54,5</a:t>
                      </a:r>
                      <a:endParaRPr lang="tr-TR" sz="2400">
                        <a:effectLst/>
                        <a:latin typeface="+mn-lt"/>
                        <a:ea typeface="Calibri" panose="020F0502020204030204" pitchFamily="34" charset="0"/>
                        <a:cs typeface="Times New Roman" panose="02020603050405020304" pitchFamily="18" charset="0"/>
                      </a:endParaRPr>
                    </a:p>
                  </a:txBody>
                  <a:tcPr marL="67847" marR="67847"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hMerge="1">
                  <a:txBody>
                    <a:bodyPr/>
                    <a:lstStyle/>
                    <a:p>
                      <a:endParaRPr lang="tr-TR"/>
                    </a:p>
                  </a:txBody>
                  <a:tcPr/>
                </a:tc>
                <a:extLst>
                  <a:ext uri="{0D108BD9-81ED-4DB2-BD59-A6C34878D82A}">
                    <a16:rowId xmlns:a16="http://schemas.microsoft.com/office/drawing/2014/main" val="475482177"/>
                  </a:ext>
                </a:extLst>
              </a:tr>
              <a:tr h="468000">
                <a:tc>
                  <a:txBody>
                    <a:bodyPr/>
                    <a:lstStyle/>
                    <a:p>
                      <a:pPr>
                        <a:lnSpc>
                          <a:spcPct val="115000"/>
                        </a:lnSpc>
                        <a:spcAft>
                          <a:spcPts val="0"/>
                        </a:spcAft>
                      </a:pPr>
                      <a: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847" marR="67847" marT="0" marB="0">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tcPr>
                </a:tc>
                <a:tc gridSpan="2">
                  <a:txBody>
                    <a:bodyPr/>
                    <a:lstStyle/>
                    <a:p>
                      <a:pPr>
                        <a:lnSpc>
                          <a:spcPct val="115000"/>
                        </a:lnSpc>
                        <a:spcAft>
                          <a:spcPts val="0"/>
                        </a:spcAft>
                      </a:pP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Tıbbi Biyokimya (43-63)*</a:t>
                      </a:r>
                    </a:p>
                  </a:txBody>
                  <a:tcPr marL="67847" marR="67847" marT="0" marB="0">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2400" kern="1200" dirty="0">
                          <a:solidFill>
                            <a:srgbClr val="000000"/>
                          </a:solidFill>
                          <a:effectLst/>
                          <a:latin typeface="+mn-lt"/>
                          <a:ea typeface="Calibri" panose="020F0502020204030204" pitchFamily="34" charset="0"/>
                          <a:cs typeface="Calibri" panose="020F0502020204030204" pitchFamily="34" charset="0"/>
                        </a:rPr>
                        <a:t>20</a:t>
                      </a:r>
                      <a:endParaRPr lang="tr-TR" sz="2400" dirty="0">
                        <a:effectLst/>
                        <a:latin typeface="+mn-lt"/>
                        <a:ea typeface="Calibri" panose="020F0502020204030204" pitchFamily="34" charset="0"/>
                        <a:cs typeface="Times New Roman" panose="02020603050405020304" pitchFamily="18" charset="0"/>
                      </a:endParaRPr>
                    </a:p>
                  </a:txBody>
                  <a:tcPr marL="67847" marR="67847"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tcPr>
                </a:tc>
                <a:tc hMerge="1">
                  <a:txBody>
                    <a:bodyPr/>
                    <a:lstStyle/>
                    <a:p>
                      <a:endParaRPr lang="tr-TR"/>
                    </a:p>
                  </a:txBody>
                  <a:tcPr/>
                </a:tc>
                <a:tc>
                  <a:txBody>
                    <a:bodyPr/>
                    <a:lstStyle/>
                    <a:p>
                      <a:pPr algn="ctr">
                        <a:lnSpc>
                          <a:spcPct val="115000"/>
                        </a:lnSpc>
                        <a:spcAft>
                          <a:spcPts val="0"/>
                        </a:spcAft>
                      </a:pPr>
                      <a:r>
                        <a:rPr lang="tr-TR" sz="2400" dirty="0">
                          <a:effectLst/>
                          <a:latin typeface="+mn-lt"/>
                          <a:ea typeface="Calibri" panose="020F0502020204030204" pitchFamily="34" charset="0"/>
                          <a:cs typeface="Calibri" panose="020F0502020204030204" pitchFamily="34" charset="0"/>
                        </a:rPr>
                        <a:t>6,8</a:t>
                      </a:r>
                      <a:endParaRPr lang="tr-TR" sz="2400" dirty="0">
                        <a:effectLst/>
                        <a:latin typeface="+mn-lt"/>
                        <a:ea typeface="Calibri" panose="020F0502020204030204" pitchFamily="34" charset="0"/>
                        <a:cs typeface="Times New Roman" panose="02020603050405020304" pitchFamily="18" charset="0"/>
                      </a:endParaRPr>
                    </a:p>
                  </a:txBody>
                  <a:tcPr marL="67847" marR="67847"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tcPr>
                </a:tc>
                <a:tc gridSpan="2">
                  <a:txBody>
                    <a:bodyPr/>
                    <a:lstStyle/>
                    <a:p>
                      <a:pPr algn="ctr">
                        <a:lnSpc>
                          <a:spcPct val="115000"/>
                        </a:lnSpc>
                        <a:spcAft>
                          <a:spcPts val="0"/>
                        </a:spcAft>
                      </a:pPr>
                      <a:r>
                        <a:rPr lang="tr-TR" sz="2400">
                          <a:effectLst/>
                          <a:latin typeface="+mn-lt"/>
                          <a:ea typeface="Calibri" panose="020F0502020204030204" pitchFamily="34" charset="0"/>
                          <a:cs typeface="Calibri" panose="020F0502020204030204" pitchFamily="34" charset="0"/>
                        </a:rPr>
                        <a:t>33,8</a:t>
                      </a:r>
                      <a:endParaRPr lang="tr-TR" sz="2400">
                        <a:effectLst/>
                        <a:latin typeface="+mn-lt"/>
                        <a:ea typeface="Calibri" panose="020F0502020204030204" pitchFamily="34" charset="0"/>
                        <a:cs typeface="Times New Roman" panose="02020603050405020304" pitchFamily="18" charset="0"/>
                      </a:endParaRPr>
                    </a:p>
                  </a:txBody>
                  <a:tcPr marL="67847" marR="67847"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val="2731948539"/>
                  </a:ext>
                </a:extLst>
              </a:tr>
              <a:tr h="468000">
                <a:tc>
                  <a:txBody>
                    <a:bodyPr/>
                    <a:lstStyle/>
                    <a:p>
                      <a:pPr>
                        <a:lnSpc>
                          <a:spcPct val="115000"/>
                        </a:lnSpc>
                        <a:spcAft>
                          <a:spcPts val="0"/>
                        </a:spcAft>
                      </a:pPr>
                      <a: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847" marR="67847" marT="0" marB="0">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gridSpan="2">
                  <a:txBody>
                    <a:bodyPr/>
                    <a:lstStyle/>
                    <a:p>
                      <a:pPr>
                        <a:lnSpc>
                          <a:spcPct val="115000"/>
                        </a:lnSpc>
                        <a:spcAft>
                          <a:spcPts val="0"/>
                        </a:spcAft>
                      </a:pP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Fizyoloji (64-73)</a:t>
                      </a:r>
                    </a:p>
                  </a:txBody>
                  <a:tcPr marL="67847" marR="67847" marT="0" marB="0">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hMerge="1">
                  <a:txBody>
                    <a:bodyPr/>
                    <a:lstStyle/>
                    <a:p>
                      <a:endParaRPr lang="tr-TR"/>
                    </a:p>
                  </a:txBody>
                  <a:tcPr/>
                </a:tc>
                <a:tc gridSpan="2">
                  <a:txBody>
                    <a:bodyPr/>
                    <a:lstStyle/>
                    <a:p>
                      <a:pPr algn="ctr">
                        <a:lnSpc>
                          <a:spcPct val="115000"/>
                        </a:lnSpc>
                        <a:spcAft>
                          <a:spcPts val="0"/>
                        </a:spcAft>
                      </a:pPr>
                      <a:r>
                        <a:rPr lang="tr-TR" sz="2400" kern="1200">
                          <a:solidFill>
                            <a:srgbClr val="000000"/>
                          </a:solidFill>
                          <a:effectLst/>
                          <a:latin typeface="+mn-lt"/>
                          <a:ea typeface="Calibri" panose="020F0502020204030204" pitchFamily="34" charset="0"/>
                          <a:cs typeface="Calibri" panose="020F0502020204030204" pitchFamily="34" charset="0"/>
                        </a:rPr>
                        <a:t>10</a:t>
                      </a:r>
                      <a:endParaRPr lang="tr-TR" sz="2400">
                        <a:effectLst/>
                        <a:latin typeface="+mn-lt"/>
                        <a:ea typeface="Calibri" panose="020F0502020204030204" pitchFamily="34" charset="0"/>
                        <a:cs typeface="Times New Roman" panose="02020603050405020304" pitchFamily="18" charset="0"/>
                      </a:endParaRPr>
                    </a:p>
                  </a:txBody>
                  <a:tcPr marL="67847" marR="67847"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hMerge="1">
                  <a:txBody>
                    <a:bodyPr/>
                    <a:lstStyle/>
                    <a:p>
                      <a:endParaRPr lang="tr-TR"/>
                    </a:p>
                  </a:txBody>
                  <a:tcPr/>
                </a:tc>
                <a:tc>
                  <a:txBody>
                    <a:bodyPr/>
                    <a:lstStyle/>
                    <a:p>
                      <a:pPr algn="ctr">
                        <a:lnSpc>
                          <a:spcPct val="115000"/>
                        </a:lnSpc>
                        <a:spcAft>
                          <a:spcPts val="0"/>
                        </a:spcAft>
                      </a:pPr>
                      <a:r>
                        <a:rPr lang="tr-TR" sz="2400" dirty="0">
                          <a:effectLst/>
                          <a:latin typeface="+mn-lt"/>
                          <a:ea typeface="Calibri" panose="020F0502020204030204" pitchFamily="34" charset="0"/>
                          <a:cs typeface="Calibri" panose="020F0502020204030204" pitchFamily="34" charset="0"/>
                        </a:rPr>
                        <a:t>5,4</a:t>
                      </a:r>
                      <a:endParaRPr lang="tr-TR" sz="2400" dirty="0">
                        <a:effectLst/>
                        <a:latin typeface="+mn-lt"/>
                        <a:ea typeface="Calibri" panose="020F0502020204030204" pitchFamily="34" charset="0"/>
                        <a:cs typeface="Times New Roman" panose="02020603050405020304" pitchFamily="18" charset="0"/>
                      </a:endParaRPr>
                    </a:p>
                  </a:txBody>
                  <a:tcPr marL="67847" marR="67847"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gridSpan="2">
                  <a:txBody>
                    <a:bodyPr/>
                    <a:lstStyle/>
                    <a:p>
                      <a:pPr algn="ctr">
                        <a:lnSpc>
                          <a:spcPct val="115000"/>
                        </a:lnSpc>
                        <a:spcAft>
                          <a:spcPts val="0"/>
                        </a:spcAft>
                      </a:pPr>
                      <a:r>
                        <a:rPr lang="tr-TR" sz="2400">
                          <a:effectLst/>
                          <a:latin typeface="+mn-lt"/>
                          <a:ea typeface="Calibri" panose="020F0502020204030204" pitchFamily="34" charset="0"/>
                          <a:cs typeface="Calibri" panose="020F0502020204030204" pitchFamily="34" charset="0"/>
                        </a:rPr>
                        <a:t>54,4</a:t>
                      </a:r>
                      <a:endParaRPr lang="tr-TR" sz="2400">
                        <a:effectLst/>
                        <a:latin typeface="+mn-lt"/>
                        <a:ea typeface="Calibri" panose="020F0502020204030204" pitchFamily="34" charset="0"/>
                        <a:cs typeface="Times New Roman" panose="02020603050405020304" pitchFamily="18" charset="0"/>
                      </a:endParaRPr>
                    </a:p>
                  </a:txBody>
                  <a:tcPr marL="67847" marR="67847"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hMerge="1">
                  <a:txBody>
                    <a:bodyPr/>
                    <a:lstStyle/>
                    <a:p>
                      <a:endParaRPr lang="tr-TR"/>
                    </a:p>
                  </a:txBody>
                  <a:tcPr/>
                </a:tc>
                <a:extLst>
                  <a:ext uri="{0D108BD9-81ED-4DB2-BD59-A6C34878D82A}">
                    <a16:rowId xmlns:a16="http://schemas.microsoft.com/office/drawing/2014/main" val="1499871596"/>
                  </a:ext>
                </a:extLst>
              </a:tr>
              <a:tr h="468000">
                <a:tc>
                  <a:txBody>
                    <a:bodyPr/>
                    <a:lstStyle/>
                    <a:p>
                      <a:pPr>
                        <a:lnSpc>
                          <a:spcPct val="115000"/>
                        </a:lnSpc>
                        <a:spcAft>
                          <a:spcPts val="0"/>
                        </a:spcAft>
                      </a:pPr>
                      <a: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t>6</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847" marR="67847" marT="0" marB="0">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tcPr>
                </a:tc>
                <a:tc gridSpan="2">
                  <a:txBody>
                    <a:bodyPr/>
                    <a:lstStyle/>
                    <a:p>
                      <a:pPr fontAlgn="ctr">
                        <a:spcAft>
                          <a:spcPts val="0"/>
                        </a:spcAft>
                      </a:pPr>
                      <a:r>
                        <a:rPr lang="tr-TR" sz="2400" dirty="0">
                          <a:effectLst/>
                          <a:latin typeface="Times New Roman" panose="02020603050405020304" pitchFamily="18" charset="0"/>
                          <a:ea typeface="Times New Roman" panose="02020603050405020304" pitchFamily="18" charset="0"/>
                          <a:cs typeface="Times New Roman" panose="02020603050405020304" pitchFamily="18" charset="0"/>
                        </a:rPr>
                        <a:t>Histoloji ve Embriyoloji (74-83)</a:t>
                      </a:r>
                    </a:p>
                  </a:txBody>
                  <a:tcPr marL="67847" marR="67847" marT="0" marB="0">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tcPr>
                </a:tc>
                <a:tc hMerge="1">
                  <a:txBody>
                    <a:bodyPr/>
                    <a:lstStyle/>
                    <a:p>
                      <a:endParaRPr lang="tr-TR"/>
                    </a:p>
                  </a:txBody>
                  <a:tcPr/>
                </a:tc>
                <a:tc gridSpan="2">
                  <a:txBody>
                    <a:bodyPr/>
                    <a:lstStyle/>
                    <a:p>
                      <a:pPr algn="ctr" fontAlgn="ctr">
                        <a:spcAft>
                          <a:spcPts val="0"/>
                        </a:spcAft>
                      </a:pPr>
                      <a:r>
                        <a:rPr lang="tr-TR" sz="2400" kern="1200" dirty="0">
                          <a:solidFill>
                            <a:srgbClr val="000000"/>
                          </a:solidFill>
                          <a:effectLst/>
                          <a:latin typeface="+mn-lt"/>
                          <a:ea typeface="Times New Roman" panose="02020603050405020304" pitchFamily="18" charset="0"/>
                          <a:cs typeface="Times New Roman" panose="02020603050405020304" pitchFamily="18" charset="0"/>
                        </a:rPr>
                        <a:t>10</a:t>
                      </a:r>
                      <a:endParaRPr lang="tr-TR" sz="2400" dirty="0">
                        <a:effectLst/>
                        <a:latin typeface="+mn-lt"/>
                        <a:ea typeface="Times New Roman" panose="02020603050405020304" pitchFamily="18" charset="0"/>
                        <a:cs typeface="Times New Roman" panose="02020603050405020304" pitchFamily="18" charset="0"/>
                      </a:endParaRPr>
                    </a:p>
                  </a:txBody>
                  <a:tcPr marL="67847" marR="67847"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tcPr>
                </a:tc>
                <a:tc hMerge="1">
                  <a:txBody>
                    <a:bodyPr/>
                    <a:lstStyle/>
                    <a:p>
                      <a:endParaRPr lang="tr-TR"/>
                    </a:p>
                  </a:txBody>
                  <a:tcPr/>
                </a:tc>
                <a:tc>
                  <a:txBody>
                    <a:bodyPr/>
                    <a:lstStyle/>
                    <a:p>
                      <a:pPr algn="ctr">
                        <a:lnSpc>
                          <a:spcPct val="115000"/>
                        </a:lnSpc>
                        <a:spcAft>
                          <a:spcPts val="0"/>
                        </a:spcAft>
                      </a:pPr>
                      <a:r>
                        <a:rPr lang="tr-TR" sz="2400" dirty="0">
                          <a:effectLst/>
                          <a:latin typeface="+mn-lt"/>
                          <a:ea typeface="Calibri" panose="020F0502020204030204" pitchFamily="34" charset="0"/>
                          <a:cs typeface="Calibri" panose="020F0502020204030204" pitchFamily="34" charset="0"/>
                        </a:rPr>
                        <a:t>5,5</a:t>
                      </a:r>
                      <a:endParaRPr lang="tr-TR" sz="2400" dirty="0">
                        <a:effectLst/>
                        <a:latin typeface="+mn-lt"/>
                        <a:ea typeface="Calibri" panose="020F0502020204030204" pitchFamily="34" charset="0"/>
                        <a:cs typeface="Times New Roman" panose="02020603050405020304" pitchFamily="18" charset="0"/>
                      </a:endParaRPr>
                    </a:p>
                  </a:txBody>
                  <a:tcPr marL="67847" marR="67847"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tcPr>
                </a:tc>
                <a:tc gridSpan="2">
                  <a:txBody>
                    <a:bodyPr/>
                    <a:lstStyle/>
                    <a:p>
                      <a:pPr algn="ctr">
                        <a:lnSpc>
                          <a:spcPct val="115000"/>
                        </a:lnSpc>
                        <a:spcAft>
                          <a:spcPts val="0"/>
                        </a:spcAft>
                      </a:pPr>
                      <a:r>
                        <a:rPr lang="tr-TR" sz="2400" dirty="0">
                          <a:effectLst/>
                          <a:latin typeface="+mn-lt"/>
                          <a:ea typeface="Calibri" panose="020F0502020204030204" pitchFamily="34" charset="0"/>
                          <a:cs typeface="Calibri" panose="020F0502020204030204" pitchFamily="34" charset="0"/>
                        </a:rPr>
                        <a:t>54,5</a:t>
                      </a:r>
                      <a:endParaRPr lang="tr-TR" sz="2400" dirty="0">
                        <a:effectLst/>
                        <a:latin typeface="+mn-lt"/>
                        <a:ea typeface="Calibri" panose="020F0502020204030204" pitchFamily="34" charset="0"/>
                        <a:cs typeface="Times New Roman" panose="02020603050405020304" pitchFamily="18" charset="0"/>
                      </a:endParaRPr>
                    </a:p>
                  </a:txBody>
                  <a:tcPr marL="67847" marR="67847"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val="981816627"/>
                  </a:ext>
                </a:extLst>
              </a:tr>
              <a:tr h="468000">
                <a:tc>
                  <a:txBody>
                    <a:bodyPr/>
                    <a:lstStyle/>
                    <a:p>
                      <a:pPr>
                        <a:lnSpc>
                          <a:spcPct val="115000"/>
                        </a:lnSpc>
                        <a:spcAft>
                          <a:spcPts val="0"/>
                        </a:spcAft>
                      </a:pPr>
                      <a: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847" marR="67847" marT="0" marB="0">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gridSpan="2">
                  <a:txBody>
                    <a:bodyPr/>
                    <a:lstStyle/>
                    <a:p>
                      <a:pPr fontAlgn="ctr">
                        <a:spcAft>
                          <a:spcPts val="0"/>
                        </a:spcAft>
                      </a:pPr>
                      <a:r>
                        <a:rPr lang="tr-TR"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Anatomi (Pratik)</a:t>
                      </a:r>
                      <a:endParaRPr lang="tr-T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847" marR="67847" marT="0" marB="0">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hMerge="1">
                  <a:txBody>
                    <a:bodyPr/>
                    <a:lstStyle/>
                    <a:p>
                      <a:endParaRPr lang="tr-TR"/>
                    </a:p>
                  </a:txBody>
                  <a:tcPr/>
                </a:tc>
                <a:tc gridSpan="2">
                  <a:txBody>
                    <a:bodyPr/>
                    <a:lstStyle/>
                    <a:p>
                      <a:pPr algn="ctr" fontAlgn="ctr">
                        <a:spcAft>
                          <a:spcPts val="0"/>
                        </a:spcAft>
                      </a:pPr>
                      <a:r>
                        <a:rPr lang="tr-TR" sz="2400" kern="1200" dirty="0">
                          <a:solidFill>
                            <a:srgbClr val="000000"/>
                          </a:solidFill>
                          <a:effectLst/>
                          <a:latin typeface="+mn-lt"/>
                          <a:ea typeface="Times New Roman" panose="02020603050405020304" pitchFamily="18" charset="0"/>
                          <a:cs typeface="Times New Roman" panose="02020603050405020304" pitchFamily="18" charset="0"/>
                        </a:rPr>
                        <a:t>10</a:t>
                      </a:r>
                      <a:endParaRPr lang="tr-TR" sz="2400" dirty="0">
                        <a:effectLst/>
                        <a:latin typeface="+mn-lt"/>
                        <a:ea typeface="Times New Roman" panose="02020603050405020304" pitchFamily="18" charset="0"/>
                        <a:cs typeface="Times New Roman" panose="02020603050405020304" pitchFamily="18" charset="0"/>
                      </a:endParaRPr>
                    </a:p>
                  </a:txBody>
                  <a:tcPr marL="67847" marR="67847"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hMerge="1">
                  <a:txBody>
                    <a:bodyPr/>
                    <a:lstStyle/>
                    <a:p>
                      <a:endParaRPr lang="tr-TR"/>
                    </a:p>
                  </a:txBody>
                  <a:tcPr/>
                </a:tc>
                <a:tc>
                  <a:txBody>
                    <a:bodyPr/>
                    <a:lstStyle/>
                    <a:p>
                      <a:pPr algn="ctr">
                        <a:lnSpc>
                          <a:spcPct val="115000"/>
                        </a:lnSpc>
                        <a:spcAft>
                          <a:spcPts val="0"/>
                        </a:spcAft>
                      </a:pPr>
                      <a:r>
                        <a:rPr lang="tr-TR" sz="2400" dirty="0">
                          <a:effectLst/>
                          <a:latin typeface="+mn-lt"/>
                          <a:ea typeface="Calibri" panose="020F0502020204030204" pitchFamily="34" charset="0"/>
                          <a:cs typeface="Calibri" panose="020F0502020204030204" pitchFamily="34" charset="0"/>
                        </a:rPr>
                        <a:t>6,7</a:t>
                      </a:r>
                      <a:endParaRPr lang="tr-TR" sz="2400" dirty="0">
                        <a:effectLst/>
                        <a:latin typeface="+mn-lt"/>
                        <a:ea typeface="Calibri" panose="020F0502020204030204" pitchFamily="34" charset="0"/>
                        <a:cs typeface="Times New Roman" panose="02020603050405020304" pitchFamily="18" charset="0"/>
                      </a:endParaRPr>
                    </a:p>
                  </a:txBody>
                  <a:tcPr marL="67847" marR="67847"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gridSpan="2">
                  <a:txBody>
                    <a:bodyPr/>
                    <a:lstStyle/>
                    <a:p>
                      <a:pPr algn="ctr">
                        <a:lnSpc>
                          <a:spcPct val="115000"/>
                        </a:lnSpc>
                        <a:spcAft>
                          <a:spcPts val="0"/>
                        </a:spcAft>
                      </a:pPr>
                      <a:r>
                        <a:rPr lang="tr-TR" sz="2400" dirty="0">
                          <a:effectLst/>
                          <a:latin typeface="+mn-lt"/>
                          <a:ea typeface="Calibri" panose="020F0502020204030204" pitchFamily="34" charset="0"/>
                          <a:cs typeface="Calibri" panose="020F0502020204030204" pitchFamily="34" charset="0"/>
                        </a:rPr>
                        <a:t>67,1</a:t>
                      </a:r>
                      <a:endParaRPr lang="tr-TR" sz="2400" dirty="0">
                        <a:effectLst/>
                        <a:latin typeface="+mn-lt"/>
                        <a:ea typeface="Calibri" panose="020F0502020204030204" pitchFamily="34" charset="0"/>
                        <a:cs typeface="Times New Roman" panose="02020603050405020304" pitchFamily="18" charset="0"/>
                      </a:endParaRPr>
                    </a:p>
                  </a:txBody>
                  <a:tcPr marL="67847" marR="67847"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92D050"/>
                    </a:solidFill>
                  </a:tcPr>
                </a:tc>
                <a:tc hMerge="1">
                  <a:txBody>
                    <a:bodyPr/>
                    <a:lstStyle/>
                    <a:p>
                      <a:endParaRPr lang="tr-TR"/>
                    </a:p>
                  </a:txBody>
                  <a:tcPr/>
                </a:tc>
                <a:extLst>
                  <a:ext uri="{0D108BD9-81ED-4DB2-BD59-A6C34878D82A}">
                    <a16:rowId xmlns:a16="http://schemas.microsoft.com/office/drawing/2014/main" val="462158803"/>
                  </a:ext>
                </a:extLst>
              </a:tr>
              <a:tr h="468000">
                <a:tc>
                  <a:txBody>
                    <a:bodyPr/>
                    <a:lstStyle/>
                    <a:p>
                      <a:pPr>
                        <a:lnSpc>
                          <a:spcPct val="115000"/>
                        </a:lnSpc>
                        <a:spcAft>
                          <a:spcPts val="0"/>
                        </a:spcAft>
                      </a:pPr>
                      <a:r>
                        <a:rPr lang="tr-TR" sz="1600" b="1" dirty="0">
                          <a:effectLst/>
                          <a:latin typeface="Times New Roman" panose="02020603050405020304" pitchFamily="18" charset="0"/>
                          <a:ea typeface="Times New Roman" panose="02020603050405020304" pitchFamily="18" charset="0"/>
                          <a:cs typeface="Times New Roman" panose="02020603050405020304" pitchFamily="18" charset="0"/>
                        </a:rPr>
                        <a:t>8</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847" marR="67847" marT="0" marB="0">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tcPr>
                </a:tc>
                <a:tc gridSpan="2">
                  <a:txBody>
                    <a:bodyPr/>
                    <a:lstStyle/>
                    <a:p>
                      <a:pPr fontAlgn="ctr">
                        <a:spcAft>
                          <a:spcPts val="0"/>
                        </a:spcAft>
                      </a:pPr>
                      <a:r>
                        <a:rPr lang="tr-TR"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Histoloji ve Embriyoloji (Pratik)</a:t>
                      </a:r>
                      <a:endParaRPr lang="tr-T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847" marR="67847" marT="0" marB="0">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tcPr>
                </a:tc>
                <a:tc hMerge="1">
                  <a:txBody>
                    <a:bodyPr/>
                    <a:lstStyle/>
                    <a:p>
                      <a:endParaRPr lang="tr-TR"/>
                    </a:p>
                  </a:txBody>
                  <a:tcPr/>
                </a:tc>
                <a:tc gridSpan="2">
                  <a:txBody>
                    <a:bodyPr/>
                    <a:lstStyle/>
                    <a:p>
                      <a:pPr algn="ctr" fontAlgn="ctr">
                        <a:spcAft>
                          <a:spcPts val="0"/>
                        </a:spcAft>
                      </a:pPr>
                      <a:r>
                        <a:rPr lang="tr-TR" sz="2400" kern="1200">
                          <a:solidFill>
                            <a:srgbClr val="000000"/>
                          </a:solidFill>
                          <a:effectLst/>
                          <a:latin typeface="+mn-lt"/>
                          <a:ea typeface="Times New Roman" panose="02020603050405020304" pitchFamily="18" charset="0"/>
                          <a:cs typeface="Times New Roman" panose="02020603050405020304" pitchFamily="18" charset="0"/>
                        </a:rPr>
                        <a:t>7</a:t>
                      </a:r>
                      <a:endParaRPr lang="tr-TR" sz="2400">
                        <a:effectLst/>
                        <a:latin typeface="+mn-lt"/>
                        <a:ea typeface="Times New Roman" panose="02020603050405020304" pitchFamily="18" charset="0"/>
                        <a:cs typeface="Times New Roman" panose="02020603050405020304" pitchFamily="18" charset="0"/>
                      </a:endParaRPr>
                    </a:p>
                  </a:txBody>
                  <a:tcPr marL="67847" marR="67847"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tcPr>
                </a:tc>
                <a:tc hMerge="1">
                  <a:txBody>
                    <a:bodyPr/>
                    <a:lstStyle/>
                    <a:p>
                      <a:endParaRPr lang="tr-TR"/>
                    </a:p>
                  </a:txBody>
                  <a:tcPr/>
                </a:tc>
                <a:tc>
                  <a:txBody>
                    <a:bodyPr/>
                    <a:lstStyle/>
                    <a:p>
                      <a:pPr algn="ctr">
                        <a:lnSpc>
                          <a:spcPct val="115000"/>
                        </a:lnSpc>
                        <a:spcAft>
                          <a:spcPts val="0"/>
                        </a:spcAft>
                      </a:pPr>
                      <a:r>
                        <a:rPr lang="tr-TR" sz="2400" dirty="0">
                          <a:effectLst/>
                          <a:latin typeface="+mn-lt"/>
                          <a:ea typeface="Calibri" panose="020F0502020204030204" pitchFamily="34" charset="0"/>
                          <a:cs typeface="Calibri" panose="020F0502020204030204" pitchFamily="34" charset="0"/>
                        </a:rPr>
                        <a:t>4,6</a:t>
                      </a:r>
                      <a:endParaRPr lang="tr-TR" sz="2400" dirty="0">
                        <a:effectLst/>
                        <a:latin typeface="+mn-lt"/>
                        <a:ea typeface="Calibri" panose="020F0502020204030204" pitchFamily="34" charset="0"/>
                        <a:cs typeface="Times New Roman" panose="02020603050405020304" pitchFamily="18" charset="0"/>
                      </a:endParaRPr>
                    </a:p>
                  </a:txBody>
                  <a:tcPr marL="67847" marR="67847"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tcPr>
                </a:tc>
                <a:tc gridSpan="2">
                  <a:txBody>
                    <a:bodyPr/>
                    <a:lstStyle/>
                    <a:p>
                      <a:pPr algn="ctr">
                        <a:lnSpc>
                          <a:spcPct val="115000"/>
                        </a:lnSpc>
                        <a:spcAft>
                          <a:spcPts val="0"/>
                        </a:spcAft>
                      </a:pPr>
                      <a:r>
                        <a:rPr lang="tr-TR" sz="2400" dirty="0">
                          <a:effectLst/>
                          <a:latin typeface="+mn-lt"/>
                          <a:ea typeface="Calibri" panose="020F0502020204030204" pitchFamily="34" charset="0"/>
                          <a:cs typeface="Calibri" panose="020F0502020204030204" pitchFamily="34" charset="0"/>
                        </a:rPr>
                        <a:t>65,2</a:t>
                      </a:r>
                      <a:endParaRPr lang="tr-TR" sz="2400" dirty="0">
                        <a:effectLst/>
                        <a:latin typeface="+mn-lt"/>
                        <a:ea typeface="Calibri" panose="020F0502020204030204" pitchFamily="34" charset="0"/>
                        <a:cs typeface="Times New Roman" panose="02020603050405020304" pitchFamily="18" charset="0"/>
                      </a:endParaRPr>
                    </a:p>
                  </a:txBody>
                  <a:tcPr marL="67847" marR="67847"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92D050"/>
                    </a:solidFill>
                  </a:tcPr>
                </a:tc>
                <a:tc hMerge="1">
                  <a:txBody>
                    <a:bodyPr/>
                    <a:lstStyle/>
                    <a:p>
                      <a:endParaRPr lang="tr-TR"/>
                    </a:p>
                  </a:txBody>
                  <a:tcPr/>
                </a:tc>
                <a:extLst>
                  <a:ext uri="{0D108BD9-81ED-4DB2-BD59-A6C34878D82A}">
                    <a16:rowId xmlns:a16="http://schemas.microsoft.com/office/drawing/2014/main" val="2497995903"/>
                  </a:ext>
                </a:extLst>
              </a:tr>
              <a:tr h="422828">
                <a:tc gridSpan="3">
                  <a:txBody>
                    <a:bodyPr/>
                    <a:lstStyle/>
                    <a:p>
                      <a:pPr algn="r">
                        <a:lnSpc>
                          <a:spcPct val="115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TOPLAM</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847" marR="67847" marT="0" marB="0">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hMerge="1">
                  <a:txBody>
                    <a:bodyPr/>
                    <a:lstStyle/>
                    <a:p>
                      <a:endParaRPr lang="tr-TR"/>
                    </a:p>
                  </a:txBody>
                  <a:tcPr/>
                </a:tc>
                <a:tc hMerge="1">
                  <a:txBody>
                    <a:bodyPr/>
                    <a:lstStyle/>
                    <a:p>
                      <a:endParaRPr lang="tr-TR"/>
                    </a:p>
                  </a:txBody>
                  <a:tcPr/>
                </a:tc>
                <a:tc gridSpan="2">
                  <a:txBody>
                    <a:bodyPr/>
                    <a:lstStyle/>
                    <a:p>
                      <a:pPr algn="ctr">
                        <a:lnSpc>
                          <a:spcPct val="115000"/>
                        </a:lnSpc>
                        <a:spcAft>
                          <a:spcPts val="0"/>
                        </a:spcAft>
                      </a:pPr>
                      <a:r>
                        <a:rPr lang="tr-TR" sz="2000" dirty="0">
                          <a:effectLst/>
                          <a:latin typeface="Calibri" panose="020F0502020204030204" pitchFamily="34" charset="0"/>
                          <a:ea typeface="Times New Roman" panose="02020603050405020304" pitchFamily="18" charset="0"/>
                          <a:cs typeface="Calibri" panose="020F0502020204030204" pitchFamily="34" charset="0"/>
                        </a:rPr>
                        <a:t>99</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847" marR="67847" marT="0" marB="0">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hMerge="1">
                  <a:txBody>
                    <a:bodyPr/>
                    <a:lstStyle/>
                    <a:p>
                      <a:endParaRPr lang="tr-TR"/>
                    </a:p>
                  </a:txBody>
                  <a:tcPr/>
                </a:tc>
                <a:tc>
                  <a:txBody>
                    <a:bodyPr/>
                    <a:lstStyle/>
                    <a:p>
                      <a:pPr algn="ctr">
                        <a:lnSpc>
                          <a:spcPct val="115000"/>
                        </a:lnSpc>
                        <a:spcAft>
                          <a:spcPts val="0"/>
                        </a:spcAft>
                      </a:pPr>
                      <a:r>
                        <a:rPr lang="tr-TR" sz="2800">
                          <a:effectLst/>
                          <a:latin typeface="Times New Roman" panose="02020603050405020304" pitchFamily="18" charset="0"/>
                          <a:ea typeface="Calibri" panose="020F0502020204030204" pitchFamily="34" charset="0"/>
                          <a:cs typeface="Times New Roman" panose="02020603050405020304" pitchFamily="18" charset="0"/>
                        </a:rPr>
                        <a:t> </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7847" marR="67847" marT="0" marB="0">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gridSpan="2">
                  <a:txBody>
                    <a:bodyPr/>
                    <a:lstStyle/>
                    <a:p>
                      <a:pPr algn="ctr">
                        <a:lnSpc>
                          <a:spcPct val="115000"/>
                        </a:lnSpc>
                        <a:spcAft>
                          <a:spcPts val="0"/>
                        </a:spcAft>
                      </a:pPr>
                      <a:r>
                        <a:rPr lang="tr-TR" sz="2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847" marR="67847" marT="0" marB="0">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hMerge="1">
                  <a:txBody>
                    <a:bodyPr/>
                    <a:lstStyle/>
                    <a:p>
                      <a:endParaRPr lang="tr-TR"/>
                    </a:p>
                  </a:txBody>
                  <a:tcPr/>
                </a:tc>
                <a:extLst>
                  <a:ext uri="{0D108BD9-81ED-4DB2-BD59-A6C34878D82A}">
                    <a16:rowId xmlns:a16="http://schemas.microsoft.com/office/drawing/2014/main" val="93456013"/>
                  </a:ext>
                </a:extLst>
              </a:tr>
            </a:tbl>
          </a:graphicData>
        </a:graphic>
      </p:graphicFrame>
    </p:spTree>
    <p:extLst>
      <p:ext uri="{BB962C8B-B14F-4D97-AF65-F5344CB8AC3E}">
        <p14:creationId xmlns:p14="http://schemas.microsoft.com/office/powerpoint/2010/main" val="1259568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467388"/>
          </a:xfrm>
        </p:spPr>
        <p:txBody>
          <a:bodyPr>
            <a:normAutofit/>
          </a:bodyPr>
          <a:lstStyle/>
          <a:p>
            <a:pPr algn="ctr"/>
            <a:r>
              <a:rPr lang="tr-TR" sz="24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BARAJA TAKILAN ÖĞRENCİ SAYISI: (DERS GRUPLARINA GÖRE)</a:t>
            </a:r>
            <a:endParaRPr lang="tr-TR" sz="24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759889248"/>
              </p:ext>
            </p:extLst>
          </p:nvPr>
        </p:nvGraphicFramePr>
        <p:xfrm>
          <a:off x="571905" y="1006638"/>
          <a:ext cx="11048189" cy="5473207"/>
        </p:xfrm>
        <a:graphic>
          <a:graphicData uri="http://schemas.openxmlformats.org/drawingml/2006/table">
            <a:tbl>
              <a:tblPr firstRow="1" firstCol="1" bandRow="1"/>
              <a:tblGrid>
                <a:gridCol w="2392012">
                  <a:extLst>
                    <a:ext uri="{9D8B030D-6E8A-4147-A177-3AD203B41FA5}">
                      <a16:colId xmlns:a16="http://schemas.microsoft.com/office/drawing/2014/main" val="1854261737"/>
                    </a:ext>
                  </a:extLst>
                </a:gridCol>
                <a:gridCol w="2317366">
                  <a:extLst>
                    <a:ext uri="{9D8B030D-6E8A-4147-A177-3AD203B41FA5}">
                      <a16:colId xmlns:a16="http://schemas.microsoft.com/office/drawing/2014/main" val="2696028150"/>
                    </a:ext>
                  </a:extLst>
                </a:gridCol>
                <a:gridCol w="1996707">
                  <a:extLst>
                    <a:ext uri="{9D8B030D-6E8A-4147-A177-3AD203B41FA5}">
                      <a16:colId xmlns:a16="http://schemas.microsoft.com/office/drawing/2014/main" val="2590360437"/>
                    </a:ext>
                  </a:extLst>
                </a:gridCol>
                <a:gridCol w="2171052">
                  <a:extLst>
                    <a:ext uri="{9D8B030D-6E8A-4147-A177-3AD203B41FA5}">
                      <a16:colId xmlns:a16="http://schemas.microsoft.com/office/drawing/2014/main" val="1768703221"/>
                    </a:ext>
                  </a:extLst>
                </a:gridCol>
                <a:gridCol w="2171052">
                  <a:extLst>
                    <a:ext uri="{9D8B030D-6E8A-4147-A177-3AD203B41FA5}">
                      <a16:colId xmlns:a16="http://schemas.microsoft.com/office/drawing/2014/main" val="649063643"/>
                    </a:ext>
                  </a:extLst>
                </a:gridCol>
              </a:tblGrid>
              <a:tr h="717059">
                <a:tc>
                  <a:txBody>
                    <a:bodyPr/>
                    <a:lstStyle/>
                    <a:p>
                      <a:pPr algn="ctr">
                        <a:lnSpc>
                          <a:spcPct val="115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Sınav-Ders adı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FİZYOLOJİ</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İMMÜNOLOJİ</a:t>
                      </a: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HİSTOLOJİ EMBRİYOLOJİ</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HİSTOLOJİ EMBRİYOLOJİ</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2017312648"/>
                  </a:ext>
                </a:extLst>
              </a:tr>
              <a:tr h="402198">
                <a:tc>
                  <a:txBody>
                    <a:bodyPr/>
                    <a:lstStyle/>
                    <a:p>
                      <a:pPr>
                        <a:lnSpc>
                          <a:spcPct val="115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Uygulama türü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a:lnSpc>
                          <a:spcPct val="115000"/>
                        </a:lnSpc>
                        <a:spcAft>
                          <a:spcPts val="0"/>
                        </a:spcAft>
                      </a:pPr>
                      <a:r>
                        <a:rPr lang="tr-TR" sz="2000">
                          <a:effectLst/>
                          <a:latin typeface="Times New Roman" panose="02020603050405020304" pitchFamily="18" charset="0"/>
                          <a:ea typeface="Calibri" panose="020F0502020204030204" pitchFamily="34" charset="0"/>
                          <a:cs typeface="Times New Roman" panose="02020603050405020304" pitchFamily="18" charset="0"/>
                        </a:rPr>
                        <a:t>Teorik</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a:lnSpc>
                          <a:spcPct val="115000"/>
                        </a:lnSpc>
                        <a:spcAft>
                          <a:spcPts val="0"/>
                        </a:spcAft>
                      </a:pPr>
                      <a:r>
                        <a:rPr lang="tr-TR" sz="2000">
                          <a:effectLst/>
                          <a:latin typeface="Times New Roman" panose="02020603050405020304" pitchFamily="18" charset="0"/>
                          <a:ea typeface="Calibri" panose="020F0502020204030204" pitchFamily="34" charset="0"/>
                          <a:cs typeface="Times New Roman" panose="02020603050405020304" pitchFamily="18" charset="0"/>
                        </a:rPr>
                        <a:t>Teorik</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a:lnSpc>
                          <a:spcPct val="115000"/>
                        </a:lnSpc>
                        <a:spcAft>
                          <a:spcPts val="0"/>
                        </a:spcAft>
                      </a:pPr>
                      <a:r>
                        <a:rPr lang="tr-TR" sz="2000">
                          <a:effectLst/>
                          <a:latin typeface="Times New Roman" panose="02020603050405020304" pitchFamily="18" charset="0"/>
                          <a:ea typeface="Calibri" panose="020F0502020204030204" pitchFamily="34" charset="0"/>
                          <a:cs typeface="Times New Roman" panose="02020603050405020304" pitchFamily="18" charset="0"/>
                        </a:rPr>
                        <a:t>Pratik</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a:lnSpc>
                          <a:spcPct val="115000"/>
                        </a:lnSpc>
                        <a:spcAft>
                          <a:spcPts val="0"/>
                        </a:spcAft>
                      </a:pPr>
                      <a:r>
                        <a:rPr lang="tr-TR" sz="2000">
                          <a:effectLst/>
                          <a:latin typeface="Times New Roman" panose="02020603050405020304" pitchFamily="18" charset="0"/>
                          <a:ea typeface="Calibri" panose="020F0502020204030204" pitchFamily="34" charset="0"/>
                          <a:cs typeface="Times New Roman" panose="02020603050405020304" pitchFamily="18" charset="0"/>
                        </a:rPr>
                        <a:t>Teorik</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extLst>
                  <a:ext uri="{0D108BD9-81ED-4DB2-BD59-A6C34878D82A}">
                    <a16:rowId xmlns:a16="http://schemas.microsoft.com/office/drawing/2014/main" val="4198282958"/>
                  </a:ext>
                </a:extLst>
              </a:tr>
              <a:tr h="402198">
                <a:tc>
                  <a:txBody>
                    <a:bodyPr/>
                    <a:lstStyle/>
                    <a:p>
                      <a:pPr>
                        <a:lnSpc>
                          <a:spcPct val="115000"/>
                        </a:lnSpc>
                        <a:spcAft>
                          <a:spcPts val="0"/>
                        </a:spcAft>
                      </a:pPr>
                      <a:r>
                        <a:rPr lang="tr-TR" sz="2000" b="1">
                          <a:effectLst/>
                          <a:latin typeface="Times New Roman" panose="02020603050405020304" pitchFamily="18" charset="0"/>
                          <a:ea typeface="Times New Roman" panose="02020603050405020304" pitchFamily="18" charset="0"/>
                          <a:cs typeface="Times New Roman" panose="02020603050405020304" pitchFamily="18" charset="0"/>
                        </a:rPr>
                        <a:t>Not değeri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000" dirty="0">
                          <a:effectLst/>
                          <a:latin typeface="Times New Roman" panose="02020603050405020304" pitchFamily="18" charset="0"/>
                          <a:ea typeface="Calibri" panose="020F0502020204030204" pitchFamily="34" charset="0"/>
                          <a:cs typeface="Times New Roman" panose="02020603050405020304" pitchFamily="18" charset="0"/>
                        </a:rPr>
                        <a:t>10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000">
                          <a:effectLst/>
                          <a:latin typeface="Times New Roman" panose="02020603050405020304" pitchFamily="18" charset="0"/>
                          <a:ea typeface="Calibri" panose="020F0502020204030204" pitchFamily="34" charset="0"/>
                          <a:cs typeface="Times New Roman" panose="02020603050405020304" pitchFamily="18" charset="0"/>
                        </a:rPr>
                        <a:t>18</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000">
                          <a:effectLst/>
                          <a:latin typeface="Times New Roman" panose="02020603050405020304" pitchFamily="18" charset="0"/>
                          <a:ea typeface="Calibri" panose="020F0502020204030204" pitchFamily="34" charset="0"/>
                          <a:cs typeface="Times New Roman" panose="02020603050405020304" pitchFamily="18" charset="0"/>
                        </a:rPr>
                        <a:t>7</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000">
                          <a:effectLst/>
                          <a:latin typeface="Times New Roman" panose="02020603050405020304" pitchFamily="18" charset="0"/>
                          <a:ea typeface="Calibri" panose="020F0502020204030204" pitchFamily="34" charset="0"/>
                          <a:cs typeface="Times New Roman" panose="02020603050405020304" pitchFamily="18" charset="0"/>
                        </a:rPr>
                        <a:t>10</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179964626"/>
                  </a:ext>
                </a:extLst>
              </a:tr>
              <a:tr h="402198">
                <a:tc>
                  <a:txBody>
                    <a:bodyPr/>
                    <a:lstStyle/>
                    <a:p>
                      <a:pPr>
                        <a:lnSpc>
                          <a:spcPct val="115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Değerlendirme türü</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a:lnSpc>
                          <a:spcPct val="115000"/>
                        </a:lnSpc>
                        <a:spcAft>
                          <a:spcPts val="0"/>
                        </a:spcAft>
                      </a:pPr>
                      <a:r>
                        <a:rPr lang="tr-TR" sz="2000" dirty="0">
                          <a:effectLst/>
                          <a:latin typeface="Times New Roman" panose="02020603050405020304" pitchFamily="18" charset="0"/>
                          <a:ea typeface="Calibri" panose="020F0502020204030204" pitchFamily="34" charset="0"/>
                          <a:cs typeface="Times New Roman" panose="02020603050405020304" pitchFamily="18" charset="0"/>
                        </a:rPr>
                        <a:t>Soru</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a:lnSpc>
                          <a:spcPct val="115000"/>
                        </a:lnSpc>
                        <a:spcAft>
                          <a:spcPts val="0"/>
                        </a:spcAft>
                      </a:pPr>
                      <a:r>
                        <a:rPr lang="tr-TR" sz="2000" dirty="0">
                          <a:effectLst/>
                          <a:latin typeface="Times New Roman" panose="02020603050405020304" pitchFamily="18" charset="0"/>
                          <a:ea typeface="Calibri" panose="020F0502020204030204" pitchFamily="34" charset="0"/>
                          <a:cs typeface="Times New Roman" panose="02020603050405020304" pitchFamily="18" charset="0"/>
                        </a:rPr>
                        <a:t>Soru</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a:lnSpc>
                          <a:spcPct val="115000"/>
                        </a:lnSpc>
                        <a:spcAft>
                          <a:spcPts val="0"/>
                        </a:spcAft>
                      </a:pPr>
                      <a:r>
                        <a:rPr lang="tr-TR" sz="2000">
                          <a:effectLst/>
                          <a:latin typeface="Times New Roman" panose="02020603050405020304" pitchFamily="18" charset="0"/>
                          <a:ea typeface="Calibri" panose="020F0502020204030204" pitchFamily="34" charset="0"/>
                          <a:cs typeface="Times New Roman" panose="02020603050405020304" pitchFamily="18" charset="0"/>
                        </a:rPr>
                        <a:t>Puan</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a:lnSpc>
                          <a:spcPct val="115000"/>
                        </a:lnSpc>
                        <a:spcAft>
                          <a:spcPts val="0"/>
                        </a:spcAft>
                      </a:pPr>
                      <a:r>
                        <a:rPr lang="tr-TR" sz="2000">
                          <a:effectLst/>
                          <a:latin typeface="Times New Roman" panose="02020603050405020304" pitchFamily="18" charset="0"/>
                          <a:ea typeface="Calibri" panose="020F0502020204030204" pitchFamily="34" charset="0"/>
                          <a:cs typeface="Times New Roman" panose="02020603050405020304" pitchFamily="18" charset="0"/>
                        </a:rPr>
                        <a:t>Soru</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extLst>
                  <a:ext uri="{0D108BD9-81ED-4DB2-BD59-A6C34878D82A}">
                    <a16:rowId xmlns:a16="http://schemas.microsoft.com/office/drawing/2014/main" val="41390432"/>
                  </a:ext>
                </a:extLst>
              </a:tr>
              <a:tr h="503535">
                <a:tc>
                  <a:txBody>
                    <a:bodyPr/>
                    <a:lstStyle/>
                    <a:p>
                      <a:pPr>
                        <a:lnSpc>
                          <a:spcPct val="115000"/>
                        </a:lnSpc>
                        <a:spcAft>
                          <a:spcPts val="0"/>
                        </a:spcAft>
                      </a:pPr>
                      <a:r>
                        <a:rPr lang="tr-TR" sz="2000" b="1">
                          <a:effectLst/>
                          <a:latin typeface="Times New Roman" panose="02020603050405020304" pitchFamily="18" charset="0"/>
                          <a:ea typeface="Times New Roman" panose="02020603050405020304" pitchFamily="18" charset="0"/>
                          <a:cs typeface="Times New Roman" panose="02020603050405020304" pitchFamily="18" charset="0"/>
                        </a:rPr>
                        <a:t>Öğrenci sayısı</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tr-TR" sz="2000" b="1">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000">
                          <a:effectLst/>
                          <a:latin typeface="Times New Roman" panose="02020603050405020304" pitchFamily="18" charset="0"/>
                          <a:ea typeface="Calibri" panose="020F0502020204030204" pitchFamily="34" charset="0"/>
                          <a:cs typeface="Times New Roman" panose="02020603050405020304" pitchFamily="18" charset="0"/>
                        </a:rPr>
                        <a:t>52</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000">
                          <a:effectLst/>
                          <a:latin typeface="Times New Roman" panose="02020603050405020304" pitchFamily="18" charset="0"/>
                          <a:ea typeface="Calibri" panose="020F0502020204030204" pitchFamily="34" charset="0"/>
                          <a:cs typeface="Times New Roman" panose="02020603050405020304" pitchFamily="18" charset="0"/>
                        </a:rPr>
                        <a:t>% 17,3</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000" dirty="0">
                          <a:effectLst/>
                          <a:latin typeface="Times New Roman" panose="02020603050405020304" pitchFamily="18" charset="0"/>
                          <a:ea typeface="Calibri" panose="020F0502020204030204" pitchFamily="34" charset="0"/>
                          <a:cs typeface="Times New Roman" panose="02020603050405020304" pitchFamily="18" charset="0"/>
                        </a:rPr>
                        <a:t>81</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000" dirty="0">
                          <a:effectLst/>
                          <a:latin typeface="Times New Roman" panose="02020603050405020304" pitchFamily="18" charset="0"/>
                          <a:ea typeface="Calibri" panose="020F0502020204030204" pitchFamily="34" charset="0"/>
                          <a:cs typeface="Times New Roman" panose="02020603050405020304" pitchFamily="18" charset="0"/>
                        </a:rPr>
                        <a:t>% 27,0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a:lnSpc>
                          <a:spcPct val="115000"/>
                        </a:lnSpc>
                        <a:spcAft>
                          <a:spcPts val="0"/>
                        </a:spcAft>
                      </a:pPr>
                      <a:r>
                        <a:rPr lang="tr-TR" sz="2000">
                          <a:effectLst/>
                          <a:latin typeface="Times New Roman" panose="02020603050405020304" pitchFamily="18" charset="0"/>
                          <a:ea typeface="Calibri" panose="020F0502020204030204" pitchFamily="34" charset="0"/>
                          <a:cs typeface="Times New Roman" panose="02020603050405020304" pitchFamily="18" charset="0"/>
                        </a:rPr>
                        <a:t>48</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000">
                          <a:effectLst/>
                          <a:latin typeface="Times New Roman" panose="02020603050405020304" pitchFamily="18" charset="0"/>
                          <a:ea typeface="Calibri" panose="020F0502020204030204" pitchFamily="34" charset="0"/>
                          <a:cs typeface="Times New Roman" panose="02020603050405020304" pitchFamily="18" charset="0"/>
                        </a:rPr>
                        <a:t>% 16,0</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a:lnSpc>
                          <a:spcPct val="115000"/>
                        </a:lnSpc>
                        <a:spcAft>
                          <a:spcPts val="0"/>
                        </a:spcAft>
                      </a:pPr>
                      <a:r>
                        <a:rPr lang="tr-TR" sz="2000">
                          <a:effectLst/>
                          <a:latin typeface="Times New Roman" panose="02020603050405020304" pitchFamily="18" charset="0"/>
                          <a:ea typeface="Calibri" panose="020F0502020204030204" pitchFamily="34" charset="0"/>
                          <a:cs typeface="Times New Roman" panose="02020603050405020304" pitchFamily="18" charset="0"/>
                        </a:rPr>
                        <a:t>40</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000">
                          <a:effectLst/>
                          <a:latin typeface="Times New Roman" panose="02020603050405020304" pitchFamily="18" charset="0"/>
                          <a:ea typeface="Calibri" panose="020F0502020204030204" pitchFamily="34" charset="0"/>
                          <a:cs typeface="Times New Roman" panose="02020603050405020304" pitchFamily="18" charset="0"/>
                        </a:rPr>
                        <a:t>% 13,3</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extLst>
                  <a:ext uri="{0D108BD9-81ED-4DB2-BD59-A6C34878D82A}">
                    <a16:rowId xmlns:a16="http://schemas.microsoft.com/office/drawing/2014/main" val="45982662"/>
                  </a:ext>
                </a:extLst>
              </a:tr>
              <a:tr h="269995">
                <a:tc gridSpan="5">
                  <a:txBody>
                    <a:bodyPr/>
                    <a:lstStyle/>
                    <a:p>
                      <a:pPr algn="ctr">
                        <a:lnSpc>
                          <a:spcPct val="115000"/>
                        </a:lnSpc>
                        <a:spcAft>
                          <a:spcPts val="0"/>
                        </a:spcAft>
                      </a:pP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C0504D"/>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820057080"/>
                  </a:ext>
                </a:extLst>
              </a:tr>
              <a:tr h="402198">
                <a:tc>
                  <a:txBody>
                    <a:bodyPr/>
                    <a:lstStyle/>
                    <a:p>
                      <a:pPr algn="ctr">
                        <a:lnSpc>
                          <a:spcPct val="115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Sınav-Ders adı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tcPr>
                </a:tc>
                <a:tc>
                  <a:txBody>
                    <a:bodyPr/>
                    <a:lstStyle/>
                    <a:p>
                      <a:pPr algn="ctr">
                        <a:lnSpc>
                          <a:spcPct val="115000"/>
                        </a:lnSpc>
                        <a:spcAft>
                          <a:spcPts val="0"/>
                        </a:spcAft>
                      </a:pPr>
                      <a:r>
                        <a:rPr lang="tr-TR" sz="1800" b="1" dirty="0">
                          <a:effectLst/>
                          <a:latin typeface="Times New Roman" panose="02020603050405020304" pitchFamily="18" charset="0"/>
                          <a:ea typeface="Calibri" panose="020F0502020204030204" pitchFamily="34" charset="0"/>
                          <a:cs typeface="Times New Roman" panose="02020603050405020304" pitchFamily="18" charset="0"/>
                        </a:rPr>
                        <a:t>TIBBİ BİYOKİMYA</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tcPr>
                </a:tc>
                <a:tc>
                  <a:txBody>
                    <a:bodyPr/>
                    <a:lstStyle/>
                    <a:p>
                      <a:pPr algn="ctr">
                        <a:lnSpc>
                          <a:spcPct val="115000"/>
                        </a:lnSpc>
                        <a:spcAft>
                          <a:spcPts val="0"/>
                        </a:spcAft>
                      </a:pPr>
                      <a:r>
                        <a:rPr lang="tr-TR" sz="1800" b="1" dirty="0">
                          <a:effectLst/>
                          <a:latin typeface="Times New Roman" panose="02020603050405020304" pitchFamily="18" charset="0"/>
                          <a:ea typeface="Calibri" panose="020F0502020204030204" pitchFamily="34" charset="0"/>
                          <a:cs typeface="Times New Roman" panose="02020603050405020304" pitchFamily="18" charset="0"/>
                        </a:rPr>
                        <a:t>ANATOMİ</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tcPr>
                </a:tc>
                <a:tc>
                  <a:txBody>
                    <a:bodyPr/>
                    <a:lstStyle/>
                    <a:p>
                      <a:pPr algn="ctr">
                        <a:lnSpc>
                          <a:spcPct val="115000"/>
                        </a:lnSpc>
                        <a:spcAft>
                          <a:spcPts val="0"/>
                        </a:spcAft>
                      </a:pPr>
                      <a:r>
                        <a:rPr lang="tr-TR" sz="1800" b="1" dirty="0">
                          <a:effectLst/>
                          <a:latin typeface="Times New Roman" panose="02020603050405020304" pitchFamily="18" charset="0"/>
                          <a:ea typeface="Calibri" panose="020F0502020204030204" pitchFamily="34" charset="0"/>
                          <a:cs typeface="Times New Roman" panose="02020603050405020304" pitchFamily="18" charset="0"/>
                        </a:rPr>
                        <a:t>ANATOMİ</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tcPr>
                </a:tc>
                <a:tc>
                  <a:txBody>
                    <a:bodyPr/>
                    <a:lstStyle/>
                    <a:p>
                      <a:pPr algn="ctr">
                        <a:lnSpc>
                          <a:spcPct val="115000"/>
                        </a:lnSpc>
                        <a:spcAft>
                          <a:spcPts val="0"/>
                        </a:spcAft>
                      </a:pPr>
                      <a:r>
                        <a:rPr lang="tr-TR" sz="1800" b="1" dirty="0">
                          <a:effectLst/>
                          <a:latin typeface="Times New Roman" panose="02020603050405020304" pitchFamily="18" charset="0"/>
                          <a:ea typeface="Calibri" panose="020F0502020204030204" pitchFamily="34" charset="0"/>
                          <a:cs typeface="Times New Roman" panose="02020603050405020304" pitchFamily="18" charset="0"/>
                        </a:rPr>
                        <a:t>TIBBİ MİKROBİYOLOJİ</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tcPr>
                </a:tc>
                <a:extLst>
                  <a:ext uri="{0D108BD9-81ED-4DB2-BD59-A6C34878D82A}">
                    <a16:rowId xmlns:a16="http://schemas.microsoft.com/office/drawing/2014/main" val="709271090"/>
                  </a:ext>
                </a:extLst>
              </a:tr>
              <a:tr h="402198">
                <a:tc>
                  <a:txBody>
                    <a:bodyPr/>
                    <a:lstStyle/>
                    <a:p>
                      <a:pPr>
                        <a:lnSpc>
                          <a:spcPct val="115000"/>
                        </a:lnSpc>
                        <a:spcAft>
                          <a:spcPts val="0"/>
                        </a:spcAft>
                      </a:pPr>
                      <a:r>
                        <a:rPr lang="tr-TR" sz="2000" b="1">
                          <a:effectLst/>
                          <a:latin typeface="Times New Roman" panose="02020603050405020304" pitchFamily="18" charset="0"/>
                          <a:ea typeface="Times New Roman" panose="02020603050405020304" pitchFamily="18" charset="0"/>
                          <a:cs typeface="Times New Roman" panose="02020603050405020304" pitchFamily="18" charset="0"/>
                        </a:rPr>
                        <a:t>Uygulama türü </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a:lnSpc>
                          <a:spcPct val="115000"/>
                        </a:lnSpc>
                        <a:spcAft>
                          <a:spcPts val="0"/>
                        </a:spcAft>
                      </a:pPr>
                      <a:r>
                        <a:rPr lang="tr-TR" sz="2000" dirty="0">
                          <a:effectLst/>
                          <a:latin typeface="Times New Roman" panose="02020603050405020304" pitchFamily="18" charset="0"/>
                          <a:ea typeface="Calibri" panose="020F0502020204030204" pitchFamily="34" charset="0"/>
                          <a:cs typeface="Times New Roman" panose="02020603050405020304" pitchFamily="18" charset="0"/>
                        </a:rPr>
                        <a:t>Teorik</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a:lnSpc>
                          <a:spcPct val="115000"/>
                        </a:lnSpc>
                        <a:spcAft>
                          <a:spcPts val="0"/>
                        </a:spcAft>
                      </a:pPr>
                      <a:r>
                        <a:rPr lang="tr-TR" sz="2000">
                          <a:effectLst/>
                          <a:latin typeface="Times New Roman" panose="02020603050405020304" pitchFamily="18" charset="0"/>
                          <a:ea typeface="Calibri" panose="020F0502020204030204" pitchFamily="34" charset="0"/>
                          <a:cs typeface="Times New Roman" panose="02020603050405020304" pitchFamily="18" charset="0"/>
                        </a:rPr>
                        <a:t>Teorik</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a:lnSpc>
                          <a:spcPct val="115000"/>
                        </a:lnSpc>
                        <a:spcAft>
                          <a:spcPts val="0"/>
                        </a:spcAft>
                      </a:pPr>
                      <a:r>
                        <a:rPr lang="tr-TR" sz="2000" dirty="0">
                          <a:effectLst/>
                          <a:latin typeface="Times New Roman" panose="02020603050405020304" pitchFamily="18" charset="0"/>
                          <a:ea typeface="Calibri" panose="020F0502020204030204" pitchFamily="34" charset="0"/>
                          <a:cs typeface="Times New Roman" panose="02020603050405020304" pitchFamily="18" charset="0"/>
                        </a:rPr>
                        <a:t>Pratik</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a:lnSpc>
                          <a:spcPct val="115000"/>
                        </a:lnSpc>
                        <a:spcAft>
                          <a:spcPts val="0"/>
                        </a:spcAft>
                      </a:pPr>
                      <a:r>
                        <a:rPr lang="tr-TR" sz="2000" dirty="0">
                          <a:effectLst/>
                          <a:latin typeface="Times New Roman" panose="02020603050405020304" pitchFamily="18" charset="0"/>
                          <a:ea typeface="Calibri" panose="020F0502020204030204" pitchFamily="34" charset="0"/>
                          <a:cs typeface="Times New Roman" panose="02020603050405020304" pitchFamily="18" charset="0"/>
                        </a:rPr>
                        <a:t>Teorik</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extLst>
                  <a:ext uri="{0D108BD9-81ED-4DB2-BD59-A6C34878D82A}">
                    <a16:rowId xmlns:a16="http://schemas.microsoft.com/office/drawing/2014/main" val="2777100607"/>
                  </a:ext>
                </a:extLst>
              </a:tr>
              <a:tr h="402198">
                <a:tc>
                  <a:txBody>
                    <a:bodyPr/>
                    <a:lstStyle/>
                    <a:p>
                      <a:pPr>
                        <a:lnSpc>
                          <a:spcPct val="115000"/>
                        </a:lnSpc>
                        <a:spcAft>
                          <a:spcPts val="0"/>
                        </a:spcAft>
                      </a:pPr>
                      <a:r>
                        <a:rPr lang="tr-TR" sz="2000" b="1">
                          <a:effectLst/>
                          <a:latin typeface="Times New Roman" panose="02020603050405020304" pitchFamily="18" charset="0"/>
                          <a:ea typeface="Times New Roman" panose="02020603050405020304" pitchFamily="18" charset="0"/>
                          <a:cs typeface="Times New Roman" panose="02020603050405020304" pitchFamily="18" charset="0"/>
                        </a:rPr>
                        <a:t>Not değeri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000">
                          <a:effectLst/>
                          <a:latin typeface="Times New Roman" panose="02020603050405020304" pitchFamily="18" charset="0"/>
                          <a:ea typeface="Calibri" panose="020F0502020204030204" pitchFamily="34" charset="0"/>
                          <a:cs typeface="Times New Roman" panose="02020603050405020304" pitchFamily="18" charset="0"/>
                        </a:rPr>
                        <a:t>20*</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000">
                          <a:effectLst/>
                          <a:latin typeface="Times New Roman" panose="02020603050405020304" pitchFamily="18" charset="0"/>
                          <a:ea typeface="Calibri" panose="020F0502020204030204" pitchFamily="34" charset="0"/>
                          <a:cs typeface="Times New Roman" panose="02020603050405020304" pitchFamily="18" charset="0"/>
                        </a:rPr>
                        <a:t>13</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000" dirty="0">
                          <a:effectLst/>
                          <a:latin typeface="Times New Roman" panose="02020603050405020304" pitchFamily="18" charset="0"/>
                          <a:ea typeface="Calibri" panose="020F0502020204030204" pitchFamily="34" charset="0"/>
                          <a:cs typeface="Times New Roman" panose="02020603050405020304" pitchFamily="18" charset="0"/>
                        </a:rPr>
                        <a:t>10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000">
                          <a:effectLst/>
                          <a:latin typeface="Times New Roman" panose="02020603050405020304" pitchFamily="18" charset="0"/>
                          <a:ea typeface="Calibri" panose="020F0502020204030204" pitchFamily="34" charset="0"/>
                          <a:cs typeface="Times New Roman" panose="02020603050405020304" pitchFamily="18" charset="0"/>
                        </a:rPr>
                        <a:t>11</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3726456808"/>
                  </a:ext>
                </a:extLst>
              </a:tr>
              <a:tr h="402198">
                <a:tc>
                  <a:txBody>
                    <a:bodyPr/>
                    <a:lstStyle/>
                    <a:p>
                      <a:pPr>
                        <a:lnSpc>
                          <a:spcPct val="115000"/>
                        </a:lnSpc>
                        <a:spcAft>
                          <a:spcPts val="0"/>
                        </a:spcAft>
                      </a:pPr>
                      <a:r>
                        <a:rPr lang="tr-TR" sz="2000" b="1">
                          <a:effectLst/>
                          <a:latin typeface="Times New Roman" panose="02020603050405020304" pitchFamily="18" charset="0"/>
                          <a:ea typeface="Times New Roman" panose="02020603050405020304" pitchFamily="18" charset="0"/>
                          <a:cs typeface="Times New Roman" panose="02020603050405020304" pitchFamily="18" charset="0"/>
                        </a:rPr>
                        <a:t>Değerlendirme türü</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a:lnSpc>
                          <a:spcPct val="115000"/>
                        </a:lnSpc>
                        <a:spcAft>
                          <a:spcPts val="0"/>
                        </a:spcAft>
                      </a:pPr>
                      <a:r>
                        <a:rPr lang="tr-TR" sz="2000">
                          <a:effectLst/>
                          <a:latin typeface="Times New Roman" panose="02020603050405020304" pitchFamily="18" charset="0"/>
                          <a:ea typeface="Calibri" panose="020F0502020204030204" pitchFamily="34" charset="0"/>
                          <a:cs typeface="Times New Roman" panose="02020603050405020304" pitchFamily="18" charset="0"/>
                        </a:rPr>
                        <a:t>Soru</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a:lnSpc>
                          <a:spcPct val="115000"/>
                        </a:lnSpc>
                        <a:spcAft>
                          <a:spcPts val="0"/>
                        </a:spcAft>
                      </a:pPr>
                      <a:r>
                        <a:rPr lang="tr-TR" sz="2000">
                          <a:effectLst/>
                          <a:latin typeface="Times New Roman" panose="02020603050405020304" pitchFamily="18" charset="0"/>
                          <a:ea typeface="Calibri" panose="020F0502020204030204" pitchFamily="34" charset="0"/>
                          <a:cs typeface="Times New Roman" panose="02020603050405020304" pitchFamily="18" charset="0"/>
                        </a:rPr>
                        <a:t>Soru</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a:lnSpc>
                          <a:spcPct val="115000"/>
                        </a:lnSpc>
                        <a:spcAft>
                          <a:spcPts val="0"/>
                        </a:spcAft>
                      </a:pPr>
                      <a:r>
                        <a:rPr lang="tr-TR" sz="2000">
                          <a:effectLst/>
                          <a:latin typeface="Times New Roman" panose="02020603050405020304" pitchFamily="18" charset="0"/>
                          <a:ea typeface="Calibri" panose="020F0502020204030204" pitchFamily="34" charset="0"/>
                          <a:cs typeface="Times New Roman" panose="02020603050405020304" pitchFamily="18" charset="0"/>
                        </a:rPr>
                        <a:t>Puan</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a:lnSpc>
                          <a:spcPct val="115000"/>
                        </a:lnSpc>
                        <a:spcAft>
                          <a:spcPts val="0"/>
                        </a:spcAft>
                      </a:pPr>
                      <a:r>
                        <a:rPr lang="tr-TR" sz="2000" dirty="0">
                          <a:effectLst/>
                          <a:latin typeface="Times New Roman" panose="02020603050405020304" pitchFamily="18" charset="0"/>
                          <a:ea typeface="Calibri" panose="020F0502020204030204" pitchFamily="34" charset="0"/>
                          <a:cs typeface="Times New Roman" panose="02020603050405020304" pitchFamily="18" charset="0"/>
                        </a:rPr>
                        <a:t>Soru</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extLst>
                  <a:ext uri="{0D108BD9-81ED-4DB2-BD59-A6C34878D82A}">
                    <a16:rowId xmlns:a16="http://schemas.microsoft.com/office/drawing/2014/main" val="3746582605"/>
                  </a:ext>
                </a:extLst>
              </a:tr>
              <a:tr h="503535">
                <a:tc>
                  <a:txBody>
                    <a:bodyPr/>
                    <a:lstStyle/>
                    <a:p>
                      <a:pPr>
                        <a:lnSpc>
                          <a:spcPct val="115000"/>
                        </a:lnSpc>
                        <a:spcAft>
                          <a:spcPts val="0"/>
                        </a:spcAft>
                      </a:pPr>
                      <a:r>
                        <a:rPr lang="tr-TR" sz="2000" b="1">
                          <a:effectLst/>
                          <a:latin typeface="Times New Roman" panose="02020603050405020304" pitchFamily="18" charset="0"/>
                          <a:ea typeface="Times New Roman" panose="02020603050405020304" pitchFamily="18" charset="0"/>
                          <a:cs typeface="Times New Roman" panose="02020603050405020304" pitchFamily="18" charset="0"/>
                        </a:rPr>
                        <a:t>Öğrenci sayısı</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tr-TR" sz="2000" b="1">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000" dirty="0">
                          <a:effectLst/>
                          <a:latin typeface="Times New Roman" panose="02020603050405020304" pitchFamily="18" charset="0"/>
                          <a:ea typeface="Calibri" panose="020F0502020204030204" pitchFamily="34" charset="0"/>
                          <a:cs typeface="Times New Roman" panose="02020603050405020304" pitchFamily="18" charset="0"/>
                        </a:rPr>
                        <a:t>149</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000" dirty="0">
                          <a:effectLst/>
                          <a:latin typeface="Times New Roman" panose="02020603050405020304" pitchFamily="18" charset="0"/>
                          <a:ea typeface="Calibri" panose="020F0502020204030204" pitchFamily="34" charset="0"/>
                          <a:cs typeface="Times New Roman" panose="02020603050405020304" pitchFamily="18" charset="0"/>
                        </a:rPr>
                        <a:t>% 49,7</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tc>
                  <a:txBody>
                    <a:bodyPr/>
                    <a:lstStyle/>
                    <a:p>
                      <a:pPr algn="ctr">
                        <a:lnSpc>
                          <a:spcPct val="115000"/>
                        </a:lnSpc>
                        <a:spcAft>
                          <a:spcPts val="0"/>
                        </a:spcAft>
                      </a:pPr>
                      <a:r>
                        <a:rPr lang="tr-TR" sz="2000" dirty="0">
                          <a:effectLst/>
                          <a:latin typeface="Times New Roman" panose="02020603050405020304" pitchFamily="18" charset="0"/>
                          <a:ea typeface="Calibri" panose="020F0502020204030204" pitchFamily="34" charset="0"/>
                          <a:cs typeface="Times New Roman" panose="02020603050405020304" pitchFamily="18" charset="0"/>
                        </a:rPr>
                        <a:t>72</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000" dirty="0">
                          <a:effectLst/>
                          <a:latin typeface="Times New Roman" panose="02020603050405020304" pitchFamily="18" charset="0"/>
                          <a:ea typeface="Calibri" panose="020F0502020204030204" pitchFamily="34" charset="0"/>
                          <a:cs typeface="Times New Roman" panose="02020603050405020304" pitchFamily="18" charset="0"/>
                        </a:rPr>
                        <a:t>% 24,0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a:lnSpc>
                          <a:spcPct val="115000"/>
                        </a:lnSpc>
                        <a:spcAft>
                          <a:spcPts val="0"/>
                        </a:spcAft>
                      </a:pPr>
                      <a:r>
                        <a:rPr lang="tr-TR" sz="2000">
                          <a:effectLst/>
                          <a:latin typeface="Times New Roman" panose="02020603050405020304" pitchFamily="18" charset="0"/>
                          <a:ea typeface="Calibri" panose="020F0502020204030204" pitchFamily="34" charset="0"/>
                          <a:cs typeface="Times New Roman" panose="02020603050405020304" pitchFamily="18" charset="0"/>
                        </a:rPr>
                        <a:t>28</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000">
                          <a:effectLst/>
                          <a:latin typeface="Times New Roman" panose="02020603050405020304" pitchFamily="18" charset="0"/>
                          <a:ea typeface="Calibri" panose="020F0502020204030204" pitchFamily="34" charset="0"/>
                          <a:cs typeface="Times New Roman" panose="02020603050405020304" pitchFamily="18" charset="0"/>
                        </a:rPr>
                        <a:t>% 9,3</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a:lnSpc>
                          <a:spcPct val="115000"/>
                        </a:lnSpc>
                        <a:spcAft>
                          <a:spcPts val="0"/>
                        </a:spcAft>
                      </a:pPr>
                      <a:r>
                        <a:rPr lang="tr-TR" sz="2000" dirty="0">
                          <a:effectLst/>
                          <a:latin typeface="Times New Roman" panose="02020603050405020304" pitchFamily="18" charset="0"/>
                          <a:ea typeface="Calibri" panose="020F0502020204030204" pitchFamily="34" charset="0"/>
                          <a:cs typeface="Times New Roman" panose="02020603050405020304" pitchFamily="18" charset="0"/>
                        </a:rPr>
                        <a:t>9</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000" dirty="0">
                          <a:effectLst/>
                          <a:latin typeface="Times New Roman" panose="02020603050405020304" pitchFamily="18" charset="0"/>
                          <a:ea typeface="Calibri" panose="020F0502020204030204" pitchFamily="34" charset="0"/>
                          <a:cs typeface="Times New Roman" panose="02020603050405020304" pitchFamily="18" charset="0"/>
                        </a:rPr>
                        <a:t>% 3,0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92D050"/>
                    </a:solidFill>
                  </a:tcPr>
                </a:tc>
                <a:extLst>
                  <a:ext uri="{0D108BD9-81ED-4DB2-BD59-A6C34878D82A}">
                    <a16:rowId xmlns:a16="http://schemas.microsoft.com/office/drawing/2014/main" val="2756603401"/>
                  </a:ext>
                </a:extLst>
              </a:tr>
            </a:tbl>
          </a:graphicData>
        </a:graphic>
      </p:graphicFrame>
    </p:spTree>
    <p:extLst>
      <p:ext uri="{BB962C8B-B14F-4D97-AF65-F5344CB8AC3E}">
        <p14:creationId xmlns:p14="http://schemas.microsoft.com/office/powerpoint/2010/main" val="2844218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EN FAZLA DOĞRU  VE YANLIŞ CEVAPLANAN SORULAR </a:t>
            </a:r>
            <a:endParaRPr lang="tr-TR" dirty="0"/>
          </a:p>
        </p:txBody>
      </p:sp>
      <mc:AlternateContent xmlns:mc="http://schemas.openxmlformats.org/markup-compatibility/2006" xmlns:a14="http://schemas.microsoft.com/office/drawing/2010/main">
        <mc:Choice Requires="a14">
          <p:graphicFrame>
            <p:nvGraphicFramePr>
              <p:cNvPr id="5" name="İçerik Yer Tutucusu 4"/>
              <p:cNvGraphicFramePr>
                <a:graphicFrameLocks noGrp="1"/>
              </p:cNvGraphicFramePr>
              <p:nvPr>
                <p:ph idx="1"/>
                <p:extLst>
                  <p:ext uri="{D42A27DB-BD31-4B8C-83A1-F6EECF244321}">
                    <p14:modId xmlns:p14="http://schemas.microsoft.com/office/powerpoint/2010/main" val="2955656162"/>
                  </p:ext>
                </p:extLst>
              </p:nvPr>
            </p:nvGraphicFramePr>
            <p:xfrm>
              <a:off x="1159099" y="1674254"/>
              <a:ext cx="10423302" cy="2816053"/>
            </p:xfrm>
            <a:graphic>
              <a:graphicData uri="http://schemas.openxmlformats.org/drawingml/2006/table">
                <a:tbl>
                  <a:tblPr firstRow="1" firstCol="1" bandRow="1"/>
                  <a:tblGrid>
                    <a:gridCol w="2012139">
                      <a:extLst>
                        <a:ext uri="{9D8B030D-6E8A-4147-A177-3AD203B41FA5}">
                          <a16:colId xmlns:a16="http://schemas.microsoft.com/office/drawing/2014/main" val="20000"/>
                        </a:ext>
                      </a:extLst>
                    </a:gridCol>
                    <a:gridCol w="3550911">
                      <a:extLst>
                        <a:ext uri="{9D8B030D-6E8A-4147-A177-3AD203B41FA5}">
                          <a16:colId xmlns:a16="http://schemas.microsoft.com/office/drawing/2014/main" val="20001"/>
                        </a:ext>
                      </a:extLst>
                    </a:gridCol>
                    <a:gridCol w="3177756">
                      <a:extLst>
                        <a:ext uri="{9D8B030D-6E8A-4147-A177-3AD203B41FA5}">
                          <a16:colId xmlns:a16="http://schemas.microsoft.com/office/drawing/2014/main" val="20002"/>
                        </a:ext>
                      </a:extLst>
                    </a:gridCol>
                    <a:gridCol w="1682496">
                      <a:extLst>
                        <a:ext uri="{9D8B030D-6E8A-4147-A177-3AD203B41FA5}">
                          <a16:colId xmlns:a16="http://schemas.microsoft.com/office/drawing/2014/main" val="20003"/>
                        </a:ext>
                      </a:extLst>
                    </a:gridCol>
                  </a:tblGrid>
                  <a:tr h="865688">
                    <a:tc>
                      <a:txBody>
                        <a:bodyPr/>
                        <a:lstStyle/>
                        <a:p>
                          <a:pPr>
                            <a:lnSpc>
                              <a:spcPct val="115000"/>
                            </a:lnSpc>
                            <a:spcAft>
                              <a:spcPts val="0"/>
                            </a:spcAft>
                          </a:pPr>
                          <a:r>
                            <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Soru numarası </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 FAZLA DOĞRU CEVAPLANAN SORU</a:t>
                          </a:r>
                          <a:endParaRPr lang="tr-TR"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 FAZLA YANLIŞ CEVAPLANAN SORU</a:t>
                          </a:r>
                          <a:endParaRPr lang="tr-TR"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Kişi sayısı </a:t>
                          </a:r>
                          <a:endParaRPr lang="tr-TR"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88014">
                    <a:tc>
                      <a:txBody>
                        <a:bodyPr/>
                        <a:lstStyle/>
                        <a:p>
                          <a:pPr>
                            <a:lnSpc>
                              <a:spcPct val="115000"/>
                            </a:lnSpc>
                            <a:spcAft>
                              <a:spcPts val="0"/>
                            </a:spcAf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 </a:t>
                          </a:r>
                          <a:r>
                            <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soru </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tc>
                      <a:txBody>
                        <a:bodyPr/>
                        <a:lstStyle/>
                        <a:p>
                          <a:pPr marL="647700">
                            <a:lnSpc>
                              <a:spcPct val="115000"/>
                            </a:lnSpc>
                            <a:spcAft>
                              <a:spcPts val="0"/>
                            </a:spcAft>
                          </a:pPr>
                          <a:r>
                            <a:rPr lang="tr-TR"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spcAft>
                              <a:spcPts val="0"/>
                            </a:spcAft>
                          </a:pPr>
                          <a14:m>
                            <m:oMathPara xmlns:m="http://schemas.openxmlformats.org/officeDocument/2006/math">
                              <m:oMathParaPr>
                                <m:jc m:val="centerGroup"/>
                              </m:oMathParaPr>
                              <m:oMath xmlns:m="http://schemas.openxmlformats.org/officeDocument/2006/math">
                                <m:r>
                                  <a:rPr lang="tr-TR" sz="2400" i="1">
                                    <a:solidFill>
                                      <a:schemeClr val="tx1"/>
                                    </a:solidFill>
                                    <a:effectLst/>
                                    <a:latin typeface="Cambria Math" panose="02040503050406030204" pitchFamily="18" charset="0"/>
                                    <a:ea typeface="Calibri" panose="020F0502020204030204" pitchFamily="34" charset="0"/>
                                    <a:cs typeface="Calibri" panose="020F0502020204030204" pitchFamily="34" charset="0"/>
                                  </a:rPr>
                                  <m:t>√</m:t>
                                </m:r>
                              </m:oMath>
                            </m:oMathPara>
                          </a14:m>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tc>
                      <a:txBody>
                        <a:bodyPr/>
                        <a:lstStyle/>
                        <a:p>
                          <a:endParaRPr lang="tr-TR" sz="2400" dirty="0">
                            <a:solidFill>
                              <a:schemeClr val="tx1"/>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tc>
                      <a:txBody>
                        <a:bodyPr/>
                        <a:lstStyle/>
                        <a:p>
                          <a:pPr algn="ctr">
                            <a:lnSpc>
                              <a:spcPct val="115000"/>
                            </a:lnSpc>
                            <a:spcAft>
                              <a:spcPts val="0"/>
                            </a:spcAft>
                          </a:pPr>
                          <a:r>
                            <a:rPr lang="tr-TR" sz="2400" b="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292</a:t>
                          </a:r>
                          <a:endParaRPr lang="tr-TR"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400" b="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97,3</a:t>
                          </a:r>
                          <a:endParaRPr lang="tr-TR"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extLst>
                      <a:ext uri="{0D108BD9-81ED-4DB2-BD59-A6C34878D82A}">
                        <a16:rowId xmlns:a16="http://schemas.microsoft.com/office/drawing/2014/main" val="10001"/>
                      </a:ext>
                    </a:extLst>
                  </a:tr>
                  <a:tr h="962351">
                    <a:tc>
                      <a:txBody>
                        <a:bodyPr/>
                        <a:lstStyle/>
                        <a:p>
                          <a:pPr>
                            <a:lnSpc>
                              <a:spcPct val="115000"/>
                            </a:lnSpc>
                            <a:spcAft>
                              <a:spcPts val="0"/>
                            </a:spcAf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70. </a:t>
                          </a:r>
                          <a:r>
                            <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soru</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r>
                                  <a:rPr lang="tr-TR" sz="240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oMath>
                            </m:oMathPara>
                          </a14:m>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261</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87,0</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mc:Choice>
        <mc:Fallback xmlns="">
          <p:graphicFrame>
            <p:nvGraphicFramePr>
              <p:cNvPr id="5" name="İçerik Yer Tutucusu 4"/>
              <p:cNvGraphicFramePr>
                <a:graphicFrameLocks noGrp="1"/>
              </p:cNvGraphicFramePr>
              <p:nvPr>
                <p:ph idx="1"/>
                <p:extLst>
                  <p:ext uri="{D42A27DB-BD31-4B8C-83A1-F6EECF244321}">
                    <p14:modId xmlns:p14="http://schemas.microsoft.com/office/powerpoint/2010/main" val="2955656162"/>
                  </p:ext>
                </p:extLst>
              </p:nvPr>
            </p:nvGraphicFramePr>
            <p:xfrm>
              <a:off x="1159099" y="1674254"/>
              <a:ext cx="10423302" cy="2816053"/>
            </p:xfrm>
            <a:graphic>
              <a:graphicData uri="http://schemas.openxmlformats.org/drawingml/2006/table">
                <a:tbl>
                  <a:tblPr firstRow="1" firstCol="1" bandRow="1"/>
                  <a:tblGrid>
                    <a:gridCol w="2012139">
                      <a:extLst>
                        <a:ext uri="{9D8B030D-6E8A-4147-A177-3AD203B41FA5}">
                          <a16:colId xmlns:a16="http://schemas.microsoft.com/office/drawing/2014/main" val="20000"/>
                        </a:ext>
                      </a:extLst>
                    </a:gridCol>
                    <a:gridCol w="3550911">
                      <a:extLst>
                        <a:ext uri="{9D8B030D-6E8A-4147-A177-3AD203B41FA5}">
                          <a16:colId xmlns:a16="http://schemas.microsoft.com/office/drawing/2014/main" val="20001"/>
                        </a:ext>
                      </a:extLst>
                    </a:gridCol>
                    <a:gridCol w="3177756">
                      <a:extLst>
                        <a:ext uri="{9D8B030D-6E8A-4147-A177-3AD203B41FA5}">
                          <a16:colId xmlns:a16="http://schemas.microsoft.com/office/drawing/2014/main" val="20002"/>
                        </a:ext>
                      </a:extLst>
                    </a:gridCol>
                    <a:gridCol w="1682496">
                      <a:extLst>
                        <a:ext uri="{9D8B030D-6E8A-4147-A177-3AD203B41FA5}">
                          <a16:colId xmlns:a16="http://schemas.microsoft.com/office/drawing/2014/main" val="20003"/>
                        </a:ext>
                      </a:extLst>
                    </a:gridCol>
                  </a:tblGrid>
                  <a:tr h="865688">
                    <a:tc>
                      <a:txBody>
                        <a:bodyPr/>
                        <a:lstStyle/>
                        <a:p>
                          <a:pPr>
                            <a:lnSpc>
                              <a:spcPct val="115000"/>
                            </a:lnSpc>
                            <a:spcAft>
                              <a:spcPts val="0"/>
                            </a:spcAft>
                          </a:pPr>
                          <a:r>
                            <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Soru numarası </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 FAZLA DOĞRU CEVAPLANAN SORU</a:t>
                          </a:r>
                          <a:endParaRPr lang="tr-TR"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 FAZLA YANLIŞ CEVAPLANAN SORU</a:t>
                          </a:r>
                          <a:endParaRPr lang="tr-TR"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Kişi sayısı </a:t>
                          </a:r>
                          <a:endParaRPr lang="tr-TR"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88014">
                    <a:tc>
                      <a:txBody>
                        <a:bodyPr/>
                        <a:lstStyle/>
                        <a:p>
                          <a:pPr>
                            <a:lnSpc>
                              <a:spcPct val="115000"/>
                            </a:lnSpc>
                            <a:spcAft>
                              <a:spcPts val="0"/>
                            </a:spcAf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 </a:t>
                          </a:r>
                          <a:r>
                            <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soru </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tc>
                      <a:txBody>
                        <a:bodyPr/>
                        <a:lstStyle/>
                        <a:p>
                          <a:endParaRPr lang="tr-T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56775" t="-93252" r="-137221" b="-107362"/>
                          </a:stretch>
                        </a:blipFill>
                      </a:tcPr>
                    </a:tc>
                    <a:tc>
                      <a:txBody>
                        <a:bodyPr/>
                        <a:lstStyle/>
                        <a:p>
                          <a:endParaRPr lang="tr-TR" sz="2400" dirty="0">
                            <a:solidFill>
                              <a:schemeClr val="tx1"/>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tc>
                      <a:txBody>
                        <a:bodyPr/>
                        <a:lstStyle/>
                        <a:p>
                          <a:pPr algn="ctr">
                            <a:lnSpc>
                              <a:spcPct val="115000"/>
                            </a:lnSpc>
                            <a:spcAft>
                              <a:spcPts val="0"/>
                            </a:spcAft>
                          </a:pPr>
                          <a:r>
                            <a:rPr lang="tr-TR" sz="2400" b="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292</a:t>
                          </a:r>
                          <a:endParaRPr lang="tr-TR"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400" b="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97,3</a:t>
                          </a:r>
                          <a:endParaRPr lang="tr-TR"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extLst>
                      <a:ext uri="{0D108BD9-81ED-4DB2-BD59-A6C34878D82A}">
                        <a16:rowId xmlns:a16="http://schemas.microsoft.com/office/drawing/2014/main" val="10001"/>
                      </a:ext>
                    </a:extLst>
                  </a:tr>
                  <a:tr h="962351">
                    <a:tc>
                      <a:txBody>
                        <a:bodyPr/>
                        <a:lstStyle/>
                        <a:p>
                          <a:pPr>
                            <a:lnSpc>
                              <a:spcPct val="115000"/>
                            </a:lnSpc>
                            <a:spcAft>
                              <a:spcPts val="0"/>
                            </a:spcAf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70. </a:t>
                          </a:r>
                          <a:r>
                            <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soru</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tr-T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175096" t="-199367" r="-53257" b="-10759"/>
                          </a:stretch>
                        </a:blipFill>
                      </a:tcPr>
                    </a:tc>
                    <a:tc>
                      <a:txBody>
                        <a:bodyPr/>
                        <a:lstStyle/>
                        <a:p>
                          <a:pPr algn="ctr">
                            <a:lnSpc>
                              <a:spcPct val="115000"/>
                            </a:lnSpc>
                            <a:spcAft>
                              <a:spcPts val="0"/>
                            </a:spcAft>
                          </a:pPr>
                          <a:r>
                            <a:rPr lang="tr-TR"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261</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87,0</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mc:Fallback>
      </mc:AlternateContent>
    </p:spTree>
    <p:extLst>
      <p:ext uri="{BB962C8B-B14F-4D97-AF65-F5344CB8AC3E}">
        <p14:creationId xmlns:p14="http://schemas.microsoft.com/office/powerpoint/2010/main" val="30194477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ea typeface="Calibri"/>
                <a:cs typeface="Times New Roman" panose="02020603050405020304" pitchFamily="18" charset="0"/>
              </a:rPr>
              <a:t>EN FAZLA DOĞRU CEVAPLANAN SORU</a:t>
            </a:r>
            <a:endParaRPr lang="tr-TR" dirty="0"/>
          </a:p>
        </p:txBody>
      </p:sp>
      <p:sp>
        <p:nvSpPr>
          <p:cNvPr id="3" name="İçerik Yer Tutucusu 2"/>
          <p:cNvSpPr>
            <a:spLocks noGrp="1"/>
          </p:cNvSpPr>
          <p:nvPr>
            <p:ph idx="1"/>
          </p:nvPr>
        </p:nvSpPr>
        <p:spPr>
          <a:xfrm>
            <a:off x="609600" y="1566041"/>
            <a:ext cx="10972800" cy="4738799"/>
          </a:xfrm>
        </p:spPr>
        <p:txBody>
          <a:bodyPr>
            <a:normAutofit fontScale="77500" lnSpcReduction="20000"/>
          </a:bodyPr>
          <a:lstStyle/>
          <a:p>
            <a:pPr marL="0" lvl="0" indent="0" algn="just">
              <a:lnSpc>
                <a:spcPct val="115000"/>
              </a:lnSpc>
              <a:buNone/>
            </a:pP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1000"/>
              </a:spcAft>
              <a:buFont typeface="+mj-lt"/>
              <a:buAutoNum type="arabicPeriod" startAt="3"/>
              <a:tabLst>
                <a:tab pos="457200" algn="l"/>
              </a:tabLst>
            </a:pPr>
            <a:r>
              <a:rPr lang="tr-TR" sz="3400" dirty="0" err="1">
                <a:latin typeface="Calibri" panose="020F0502020204030204" pitchFamily="34" charset="0"/>
                <a:ea typeface="Calibri" panose="020F0502020204030204" pitchFamily="34" charset="0"/>
                <a:cs typeface="Times New Roman" panose="02020603050405020304" pitchFamily="18" charset="0"/>
              </a:rPr>
              <a:t>Viral</a:t>
            </a:r>
            <a:r>
              <a:rPr lang="tr-TR" sz="3400" dirty="0">
                <a:latin typeface="Calibri" panose="020F0502020204030204" pitchFamily="34" charset="0"/>
                <a:ea typeface="Calibri" panose="020F0502020204030204" pitchFamily="34" charset="0"/>
                <a:cs typeface="Times New Roman" panose="02020603050405020304" pitchFamily="18" charset="0"/>
              </a:rPr>
              <a:t> hastalıkların laboratuvar tanısıyla ilgili olarak </a:t>
            </a:r>
            <a:r>
              <a:rPr lang="tr-TR" sz="3400" u="sng" dirty="0">
                <a:solidFill>
                  <a:srgbClr val="000000"/>
                </a:solidFill>
                <a:latin typeface="Calibri" panose="020F0502020204030204" pitchFamily="34" charset="0"/>
                <a:ea typeface="Calibri" panose="020F0502020204030204" pitchFamily="34" charset="0"/>
                <a:cs typeface="Times New Roman" panose="02020603050405020304" pitchFamily="18" charset="0"/>
              </a:rPr>
              <a:t>hangi ifade doğrudur?</a:t>
            </a:r>
            <a:r>
              <a:rPr lang="tr-TR" sz="3400" dirty="0">
                <a:latin typeface="Calibri" panose="020F0502020204030204" pitchFamily="34" charset="0"/>
                <a:ea typeface="Calibri" panose="020F0502020204030204" pitchFamily="34" charset="0"/>
                <a:cs typeface="Times New Roman" panose="02020603050405020304" pitchFamily="18" charset="0"/>
              </a:rPr>
              <a:t> </a:t>
            </a:r>
            <a:endParaRPr lang="tr-TR" sz="3400" dirty="0" smtClean="0">
              <a:latin typeface="Calibri" panose="020F0502020204030204" pitchFamily="34" charset="0"/>
              <a:ea typeface="Calibri" panose="020F0502020204030204" pitchFamily="34" charset="0"/>
              <a:cs typeface="Times New Roman" panose="02020603050405020304" pitchFamily="18" charset="0"/>
            </a:endParaRPr>
          </a:p>
          <a:p>
            <a:pPr marL="400050" lvl="1" indent="0">
              <a:lnSpc>
                <a:spcPct val="120000"/>
              </a:lnSpc>
              <a:spcBef>
                <a:spcPts val="0"/>
              </a:spcBef>
              <a:buNone/>
              <a:tabLst>
                <a:tab pos="457200" algn="l"/>
              </a:tabLst>
            </a:pPr>
            <a:r>
              <a:rPr lang="tr-TR" sz="3000" dirty="0">
                <a:latin typeface="Calibri" panose="020F0502020204030204" pitchFamily="34" charset="0"/>
                <a:ea typeface="Calibri" panose="020F0502020204030204" pitchFamily="34" charset="0"/>
                <a:cs typeface="Times New Roman" panose="02020603050405020304" pitchFamily="18" charset="0"/>
              </a:rPr>
              <a:t/>
            </a:r>
            <a:br>
              <a:rPr lang="tr-TR" sz="3000" dirty="0">
                <a:latin typeface="Calibri" panose="020F0502020204030204" pitchFamily="34" charset="0"/>
                <a:ea typeface="Calibri" panose="020F0502020204030204" pitchFamily="34" charset="0"/>
                <a:cs typeface="Times New Roman" panose="02020603050405020304" pitchFamily="18" charset="0"/>
              </a:rPr>
            </a:br>
            <a:r>
              <a:rPr lang="tr-TR" sz="3100" dirty="0">
                <a:latin typeface="Calibri" panose="020F0502020204030204" pitchFamily="34" charset="0"/>
                <a:ea typeface="Calibri" panose="020F0502020204030204" pitchFamily="34" charset="0"/>
                <a:cs typeface="Times New Roman" panose="02020603050405020304" pitchFamily="18" charset="0"/>
              </a:rPr>
              <a:t>a)     </a:t>
            </a:r>
            <a:r>
              <a:rPr lang="tr-TR" sz="3100" dirty="0" err="1">
                <a:latin typeface="Calibri" panose="020F0502020204030204" pitchFamily="34" charset="0"/>
                <a:ea typeface="Calibri" panose="020F0502020204030204" pitchFamily="34" charset="0"/>
                <a:cs typeface="Times New Roman" panose="02020603050405020304" pitchFamily="18" charset="0"/>
              </a:rPr>
              <a:t>Viral</a:t>
            </a:r>
            <a:r>
              <a:rPr lang="tr-TR" sz="3100" dirty="0">
                <a:latin typeface="Calibri" panose="020F0502020204030204" pitchFamily="34" charset="0"/>
                <a:ea typeface="Calibri" panose="020F0502020204030204" pitchFamily="34" charset="0"/>
                <a:cs typeface="Times New Roman" panose="02020603050405020304" pitchFamily="18" charset="0"/>
              </a:rPr>
              <a:t> hastalıkların tanısında sadece direkt yöntemler kullanılır. </a:t>
            </a:r>
            <a:r>
              <a:rPr lang="tr-TR" sz="3100" b="1" dirty="0">
                <a:latin typeface="Calibri" panose="020F0502020204030204" pitchFamily="34" charset="0"/>
                <a:ea typeface="Calibri" panose="020F0502020204030204" pitchFamily="34" charset="0"/>
                <a:cs typeface="Times New Roman" panose="02020603050405020304" pitchFamily="18" charset="0"/>
              </a:rPr>
              <a:t>(0)</a:t>
            </a:r>
            <a:r>
              <a:rPr lang="tr-TR" sz="3100" dirty="0">
                <a:latin typeface="Calibri" panose="020F0502020204030204" pitchFamily="34" charset="0"/>
                <a:ea typeface="Calibri" panose="020F0502020204030204" pitchFamily="34" charset="0"/>
                <a:cs typeface="Times New Roman" panose="02020603050405020304" pitchFamily="18" charset="0"/>
              </a:rPr>
              <a:t/>
            </a:r>
            <a:br>
              <a:rPr lang="tr-TR" sz="3100" dirty="0">
                <a:latin typeface="Calibri" panose="020F0502020204030204" pitchFamily="34" charset="0"/>
                <a:ea typeface="Calibri" panose="020F0502020204030204" pitchFamily="34" charset="0"/>
                <a:cs typeface="Times New Roman" panose="02020603050405020304" pitchFamily="18" charset="0"/>
              </a:rPr>
            </a:br>
            <a:r>
              <a:rPr lang="tr-TR" sz="3100" dirty="0">
                <a:latin typeface="Calibri" panose="020F0502020204030204" pitchFamily="34" charset="0"/>
                <a:ea typeface="Calibri" panose="020F0502020204030204" pitchFamily="34" charset="0"/>
                <a:cs typeface="Times New Roman" panose="02020603050405020304" pitchFamily="18" charset="0"/>
              </a:rPr>
              <a:t>b)    </a:t>
            </a:r>
            <a:r>
              <a:rPr lang="tr-TR" sz="3100" dirty="0" err="1">
                <a:latin typeface="Calibri" panose="020F0502020204030204" pitchFamily="34" charset="0"/>
                <a:ea typeface="Calibri" panose="020F0502020204030204" pitchFamily="34" charset="0"/>
                <a:cs typeface="Times New Roman" panose="02020603050405020304" pitchFamily="18" charset="0"/>
              </a:rPr>
              <a:t>Viral</a:t>
            </a:r>
            <a:r>
              <a:rPr lang="tr-TR" sz="3100" dirty="0">
                <a:latin typeface="Calibri" panose="020F0502020204030204" pitchFamily="34" charset="0"/>
                <a:ea typeface="Calibri" panose="020F0502020204030204" pitchFamily="34" charset="0"/>
                <a:cs typeface="Times New Roman" panose="02020603050405020304" pitchFamily="18" charset="0"/>
              </a:rPr>
              <a:t> hastalıkların tanısında sadece </a:t>
            </a:r>
            <a:r>
              <a:rPr lang="tr-TR" sz="3100" dirty="0" err="1">
                <a:latin typeface="Calibri" panose="020F0502020204030204" pitchFamily="34" charset="0"/>
                <a:ea typeface="Calibri" panose="020F0502020204030204" pitchFamily="34" charset="0"/>
                <a:cs typeface="Times New Roman" panose="02020603050405020304" pitchFamily="18" charset="0"/>
              </a:rPr>
              <a:t>indirekt</a:t>
            </a:r>
            <a:r>
              <a:rPr lang="tr-TR" sz="3100" dirty="0">
                <a:latin typeface="Calibri" panose="020F0502020204030204" pitchFamily="34" charset="0"/>
                <a:ea typeface="Calibri" panose="020F0502020204030204" pitchFamily="34" charset="0"/>
                <a:cs typeface="Times New Roman" panose="02020603050405020304" pitchFamily="18" charset="0"/>
              </a:rPr>
              <a:t> yöntemler kullanılır. </a:t>
            </a:r>
            <a:r>
              <a:rPr lang="tr-TR" sz="3100" b="1" dirty="0">
                <a:latin typeface="Calibri" panose="020F0502020204030204" pitchFamily="34" charset="0"/>
                <a:ea typeface="Calibri" panose="020F0502020204030204" pitchFamily="34" charset="0"/>
                <a:cs typeface="Times New Roman" panose="02020603050405020304" pitchFamily="18" charset="0"/>
              </a:rPr>
              <a:t>(1)</a:t>
            </a:r>
            <a:r>
              <a:rPr lang="tr-TR" sz="3100" dirty="0">
                <a:latin typeface="Calibri" panose="020F0502020204030204" pitchFamily="34" charset="0"/>
                <a:ea typeface="Calibri" panose="020F0502020204030204" pitchFamily="34" charset="0"/>
                <a:cs typeface="Times New Roman" panose="02020603050405020304" pitchFamily="18" charset="0"/>
              </a:rPr>
              <a:t/>
            </a:r>
            <a:br>
              <a:rPr lang="tr-TR" sz="3100" dirty="0">
                <a:latin typeface="Calibri" panose="020F0502020204030204" pitchFamily="34" charset="0"/>
                <a:ea typeface="Calibri" panose="020F0502020204030204" pitchFamily="34" charset="0"/>
                <a:cs typeface="Times New Roman" panose="02020603050405020304" pitchFamily="18" charset="0"/>
              </a:rPr>
            </a:br>
            <a:r>
              <a:rPr lang="tr-TR" sz="3100" b="1" dirty="0">
                <a:latin typeface="Calibri" panose="020F0502020204030204" pitchFamily="34" charset="0"/>
                <a:ea typeface="Calibri" panose="020F0502020204030204" pitchFamily="34" charset="0"/>
                <a:cs typeface="Times New Roman" panose="02020603050405020304" pitchFamily="18" charset="0"/>
              </a:rPr>
              <a:t>c)     </a:t>
            </a:r>
            <a:r>
              <a:rPr lang="tr-TR" sz="31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Direkt yöntemler, virüsün kendisini, antijenini ya da genomunu doğrudan saptamaya yönelik testlerdir.</a:t>
            </a:r>
            <a:r>
              <a:rPr lang="tr-TR" sz="3100" dirty="0">
                <a:latin typeface="Calibri" panose="020F0502020204030204" pitchFamily="34" charset="0"/>
                <a:ea typeface="Calibri" panose="020F0502020204030204" pitchFamily="34" charset="0"/>
                <a:cs typeface="Times New Roman" panose="02020603050405020304" pitchFamily="18" charset="0"/>
              </a:rPr>
              <a:t> </a:t>
            </a:r>
            <a:r>
              <a:rPr lang="tr-TR" sz="3100" b="1" dirty="0">
                <a:latin typeface="Calibri" panose="020F0502020204030204" pitchFamily="34" charset="0"/>
                <a:ea typeface="Calibri" panose="020F0502020204030204" pitchFamily="34" charset="0"/>
                <a:cs typeface="Times New Roman" panose="02020603050405020304" pitchFamily="18" charset="0"/>
              </a:rPr>
              <a:t>(292)</a:t>
            </a:r>
            <a:r>
              <a:rPr lang="tr-TR" sz="3100" dirty="0">
                <a:latin typeface="Calibri" panose="020F0502020204030204" pitchFamily="34" charset="0"/>
                <a:ea typeface="Calibri" panose="020F0502020204030204" pitchFamily="34" charset="0"/>
                <a:cs typeface="Times New Roman" panose="02020603050405020304" pitchFamily="18" charset="0"/>
              </a:rPr>
              <a:t/>
            </a:r>
            <a:br>
              <a:rPr lang="tr-TR" sz="3100" dirty="0">
                <a:latin typeface="Calibri" panose="020F0502020204030204" pitchFamily="34" charset="0"/>
                <a:ea typeface="Calibri" panose="020F0502020204030204" pitchFamily="34" charset="0"/>
                <a:cs typeface="Times New Roman" panose="02020603050405020304" pitchFamily="18" charset="0"/>
              </a:rPr>
            </a:br>
            <a:r>
              <a:rPr lang="tr-TR" sz="3100" dirty="0">
                <a:latin typeface="Calibri" panose="020F0502020204030204" pitchFamily="34" charset="0"/>
                <a:ea typeface="Calibri" panose="020F0502020204030204" pitchFamily="34" charset="0"/>
                <a:cs typeface="Times New Roman" panose="02020603050405020304" pitchFamily="18" charset="0"/>
              </a:rPr>
              <a:t>d)     </a:t>
            </a:r>
            <a:r>
              <a:rPr lang="tr-TR" sz="3100"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İndirekt</a:t>
            </a:r>
            <a:r>
              <a:rPr lang="tr-TR" sz="3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yöntemler, virüsün kendisini, antijenini ya da genomunu doğrudan saptamaya yönelik testlerdir.</a:t>
            </a:r>
            <a:r>
              <a:rPr lang="tr-TR" sz="3100" dirty="0">
                <a:latin typeface="Calibri" panose="020F0502020204030204" pitchFamily="34" charset="0"/>
                <a:ea typeface="Calibri" panose="020F0502020204030204" pitchFamily="34" charset="0"/>
                <a:cs typeface="Times New Roman" panose="02020603050405020304" pitchFamily="18" charset="0"/>
              </a:rPr>
              <a:t> </a:t>
            </a:r>
            <a:r>
              <a:rPr lang="tr-TR" sz="3100" b="1" dirty="0">
                <a:latin typeface="Calibri" panose="020F0502020204030204" pitchFamily="34" charset="0"/>
                <a:ea typeface="Calibri" panose="020F0502020204030204" pitchFamily="34" charset="0"/>
                <a:cs typeface="Times New Roman" panose="02020603050405020304" pitchFamily="18" charset="0"/>
              </a:rPr>
              <a:t>(4)</a:t>
            </a:r>
            <a:r>
              <a:rPr lang="tr-TR" sz="3100" dirty="0">
                <a:latin typeface="Calibri" panose="020F0502020204030204" pitchFamily="34" charset="0"/>
                <a:ea typeface="Calibri" panose="020F0502020204030204" pitchFamily="34" charset="0"/>
                <a:cs typeface="Times New Roman" panose="02020603050405020304" pitchFamily="18" charset="0"/>
              </a:rPr>
              <a:t/>
            </a:r>
            <a:br>
              <a:rPr lang="tr-TR" sz="3100" dirty="0">
                <a:latin typeface="Calibri" panose="020F0502020204030204" pitchFamily="34" charset="0"/>
                <a:ea typeface="Calibri" panose="020F0502020204030204" pitchFamily="34" charset="0"/>
                <a:cs typeface="Times New Roman" panose="02020603050405020304" pitchFamily="18" charset="0"/>
              </a:rPr>
            </a:br>
            <a:r>
              <a:rPr lang="tr-TR" sz="3100" dirty="0">
                <a:latin typeface="Calibri" panose="020F0502020204030204" pitchFamily="34" charset="0"/>
                <a:ea typeface="Calibri" panose="020F0502020204030204" pitchFamily="34" charset="0"/>
                <a:cs typeface="Times New Roman" panose="02020603050405020304" pitchFamily="18" charset="0"/>
              </a:rPr>
              <a:t>e)    Direkt yöntemlerde, </a:t>
            </a:r>
            <a:r>
              <a:rPr lang="tr-TR" sz="3100" dirty="0" err="1">
                <a:latin typeface="Calibri" panose="020F0502020204030204" pitchFamily="34" charset="0"/>
                <a:ea typeface="Calibri" panose="020F0502020204030204" pitchFamily="34" charset="0"/>
                <a:cs typeface="Times New Roman" panose="02020603050405020304" pitchFamily="18" charset="0"/>
              </a:rPr>
              <a:t>virusla</a:t>
            </a:r>
            <a:r>
              <a:rPr lang="tr-TR" sz="3100" dirty="0">
                <a:latin typeface="Calibri" panose="020F0502020204030204" pitchFamily="34" charset="0"/>
                <a:ea typeface="Calibri" panose="020F0502020204030204" pitchFamily="34" charset="0"/>
                <a:cs typeface="Times New Roman" panose="02020603050405020304" pitchFamily="18" charset="0"/>
              </a:rPr>
              <a:t> karşılaşmış konakta bu </a:t>
            </a:r>
            <a:r>
              <a:rPr lang="tr-TR" sz="3100" dirty="0" err="1">
                <a:latin typeface="Calibri" panose="020F0502020204030204" pitchFamily="34" charset="0"/>
                <a:ea typeface="Calibri" panose="020F0502020204030204" pitchFamily="34" charset="0"/>
                <a:cs typeface="Times New Roman" panose="02020603050405020304" pitchFamily="18" charset="0"/>
              </a:rPr>
              <a:t>virusa</a:t>
            </a:r>
            <a:r>
              <a:rPr lang="tr-TR" sz="3100" dirty="0">
                <a:latin typeface="Calibri" panose="020F0502020204030204" pitchFamily="34" charset="0"/>
                <a:ea typeface="Calibri" panose="020F0502020204030204" pitchFamily="34" charset="0"/>
                <a:cs typeface="Times New Roman" panose="02020603050405020304" pitchFamily="18" charset="0"/>
              </a:rPr>
              <a:t> karşı oluşan </a:t>
            </a:r>
            <a:r>
              <a:rPr lang="tr-TR" sz="3100" dirty="0" err="1">
                <a:latin typeface="Calibri" panose="020F0502020204030204" pitchFamily="34" charset="0"/>
                <a:ea typeface="Calibri" panose="020F0502020204030204" pitchFamily="34" charset="0"/>
                <a:cs typeface="Times New Roman" panose="02020603050405020304" pitchFamily="18" charset="0"/>
              </a:rPr>
              <a:t>immün</a:t>
            </a:r>
            <a:r>
              <a:rPr lang="tr-TR" sz="3100" dirty="0">
                <a:latin typeface="Calibri" panose="020F0502020204030204" pitchFamily="34" charset="0"/>
                <a:ea typeface="Calibri" panose="020F0502020204030204" pitchFamily="34" charset="0"/>
                <a:cs typeface="Times New Roman" panose="02020603050405020304" pitchFamily="18" charset="0"/>
              </a:rPr>
              <a:t> yanıt (özgül antikorlar) araştırılmaktadır.</a:t>
            </a:r>
            <a:r>
              <a:rPr lang="tr-TR" sz="3100" i="1" dirty="0">
                <a:latin typeface="Calibri" panose="020F0502020204030204" pitchFamily="34" charset="0"/>
                <a:ea typeface="Calibri" panose="020F0502020204030204" pitchFamily="34" charset="0"/>
                <a:cs typeface="Times New Roman" panose="02020603050405020304" pitchFamily="18" charset="0"/>
              </a:rPr>
              <a:t> </a:t>
            </a:r>
            <a:r>
              <a:rPr lang="tr-TR" sz="3100" b="1" dirty="0">
                <a:latin typeface="Calibri" panose="020F0502020204030204" pitchFamily="34" charset="0"/>
                <a:ea typeface="Calibri" panose="020F0502020204030204" pitchFamily="34" charset="0"/>
                <a:cs typeface="Times New Roman" panose="02020603050405020304" pitchFamily="18" charset="0"/>
              </a:rPr>
              <a:t>(3)</a:t>
            </a:r>
            <a:r>
              <a:rPr lang="tr-TR" sz="3100" dirty="0">
                <a:latin typeface="Calibri" panose="020F0502020204030204" pitchFamily="34" charset="0"/>
                <a:ea typeface="Calibri" panose="020F0502020204030204" pitchFamily="34" charset="0"/>
                <a:cs typeface="Times New Roman" panose="02020603050405020304" pitchFamily="18" charset="0"/>
              </a:rPr>
              <a:t/>
            </a:r>
            <a:br>
              <a:rPr lang="tr-TR" sz="3100" dirty="0">
                <a:latin typeface="Calibri" panose="020F0502020204030204" pitchFamily="34" charset="0"/>
                <a:ea typeface="Calibri" panose="020F0502020204030204" pitchFamily="34" charset="0"/>
                <a:cs typeface="Times New Roman" panose="02020603050405020304" pitchFamily="18" charset="0"/>
              </a:rPr>
            </a:br>
            <a:endParaRPr lang="tr-TR" sz="3100"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2700656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cs typeface="Times New Roman" panose="02020603050405020304" pitchFamily="18" charset="0"/>
              </a:rPr>
              <a:t>EN FAZLA YANLIŞ CEVAPLANAN SORU</a:t>
            </a:r>
            <a:endParaRPr lang="tr-TR" dirty="0"/>
          </a:p>
        </p:txBody>
      </p:sp>
      <p:sp>
        <p:nvSpPr>
          <p:cNvPr id="3" name="İçerik Yer Tutucusu 2"/>
          <p:cNvSpPr>
            <a:spLocks noGrp="1"/>
          </p:cNvSpPr>
          <p:nvPr>
            <p:ph idx="1"/>
          </p:nvPr>
        </p:nvSpPr>
        <p:spPr>
          <a:xfrm>
            <a:off x="609600" y="1600201"/>
            <a:ext cx="10972800" cy="4821620"/>
          </a:xfrm>
        </p:spPr>
        <p:txBody>
          <a:bodyPr>
            <a:normAutofit fontScale="85000" lnSpcReduction="20000"/>
          </a:bodyPr>
          <a:lstStyle/>
          <a:p>
            <a:pPr lvl="0">
              <a:lnSpc>
                <a:spcPct val="115000"/>
              </a:lnSpc>
              <a:spcAft>
                <a:spcPts val="1000"/>
              </a:spcAft>
              <a:buFont typeface="+mj-lt"/>
              <a:buAutoNum type="arabicPeriod" startAt="70"/>
              <a:tabLst>
                <a:tab pos="457200" algn="l"/>
              </a:tabLst>
            </a:pPr>
            <a:r>
              <a:rPr lang="tr-TR" sz="2800" dirty="0">
                <a:latin typeface="Calibri" panose="020F0502020204030204" pitchFamily="34" charset="0"/>
                <a:ea typeface="Calibri" panose="020F0502020204030204" pitchFamily="34" charset="0"/>
                <a:cs typeface="Times New Roman" panose="02020603050405020304" pitchFamily="18" charset="0"/>
              </a:rPr>
              <a:t>Aşağıdakilerden hangisi mide boşalmasını baskılayan güçlü </a:t>
            </a:r>
            <a:r>
              <a:rPr lang="tr-TR" sz="2800" dirty="0" err="1">
                <a:latin typeface="Calibri" panose="020F0502020204030204" pitchFamily="34" charset="0"/>
                <a:ea typeface="Calibri" panose="020F0502020204030204" pitchFamily="34" charset="0"/>
                <a:cs typeface="Times New Roman" panose="02020603050405020304" pitchFamily="18" charset="0"/>
              </a:rPr>
              <a:t>dueodenal</a:t>
            </a:r>
            <a:r>
              <a:rPr lang="tr-TR" sz="2800" dirty="0">
                <a:latin typeface="Calibri" panose="020F0502020204030204" pitchFamily="34" charset="0"/>
                <a:ea typeface="Calibri" panose="020F0502020204030204" pitchFamily="34" charset="0"/>
                <a:cs typeface="Times New Roman" panose="02020603050405020304" pitchFamily="18" charset="0"/>
              </a:rPr>
              <a:t> faktörlerden değildir</a:t>
            </a:r>
            <a:r>
              <a:rPr lang="tr-TR" sz="2800" dirty="0" smtClean="0">
                <a:latin typeface="Calibri" panose="020F0502020204030204" pitchFamily="34" charset="0"/>
                <a:ea typeface="Calibri" panose="020F0502020204030204" pitchFamily="34" charset="0"/>
                <a:cs typeface="Times New Roman" panose="02020603050405020304" pitchFamily="18" charset="0"/>
              </a:rPr>
              <a:t>?</a:t>
            </a:r>
          </a:p>
          <a:p>
            <a:pPr marL="400050" lvl="1" indent="0">
              <a:lnSpc>
                <a:spcPct val="120000"/>
              </a:lnSpc>
              <a:spcBef>
                <a:spcPts val="0"/>
              </a:spcBef>
              <a:buNone/>
              <a:tabLst>
                <a:tab pos="457200" algn="l"/>
              </a:tabLst>
            </a:pPr>
            <a:r>
              <a:rPr lang="tr-TR" dirty="0">
                <a:latin typeface="Calibri" panose="020F0502020204030204" pitchFamily="34" charset="0"/>
                <a:ea typeface="Calibri" panose="020F0502020204030204" pitchFamily="34" charset="0"/>
                <a:cs typeface="Times New Roman" panose="02020603050405020304" pitchFamily="18" charset="0"/>
              </a:rPr>
              <a:t/>
            </a:r>
            <a:br>
              <a:rPr lang="tr-TR" dirty="0">
                <a:latin typeface="Calibri" panose="020F0502020204030204" pitchFamily="34" charset="0"/>
                <a:ea typeface="Calibri" panose="020F0502020204030204" pitchFamily="34" charset="0"/>
                <a:cs typeface="Times New Roman" panose="02020603050405020304" pitchFamily="18" charset="0"/>
              </a:rPr>
            </a:br>
            <a:r>
              <a:rPr lang="tr-TR" dirty="0">
                <a:latin typeface="Calibri" panose="020F0502020204030204" pitchFamily="34" charset="0"/>
                <a:ea typeface="Calibri" panose="020F0502020204030204" pitchFamily="34" charset="0"/>
                <a:cs typeface="Times New Roman" panose="02020603050405020304" pitchFamily="18" charset="0"/>
              </a:rPr>
              <a:t>a)    </a:t>
            </a:r>
            <a:r>
              <a:rPr lang="tr-TR" dirty="0">
                <a:solidFill>
                  <a:srgbClr val="202124"/>
                </a:solidFill>
                <a:latin typeface="Calibri" panose="020F0502020204030204" pitchFamily="34" charset="0"/>
                <a:ea typeface="Calibri" panose="020F0502020204030204" pitchFamily="34" charset="0"/>
                <a:cs typeface="Times New Roman" panose="02020603050405020304" pitchFamily="18" charset="0"/>
              </a:rPr>
              <a:t>  </a:t>
            </a:r>
            <a:r>
              <a:rPr lang="tr-TR" dirty="0" err="1">
                <a:solidFill>
                  <a:srgbClr val="202124"/>
                </a:solidFill>
                <a:latin typeface="Calibri" panose="020F0502020204030204" pitchFamily="34" charset="0"/>
                <a:ea typeface="Calibri" panose="020F0502020204030204" pitchFamily="34" charset="0"/>
                <a:cs typeface="Times New Roman" panose="02020603050405020304" pitchFamily="18" charset="0"/>
              </a:rPr>
              <a:t>Duodenumun</a:t>
            </a:r>
            <a:r>
              <a:rPr lang="tr-TR" dirty="0">
                <a:solidFill>
                  <a:srgbClr val="202124"/>
                </a:solidFill>
                <a:latin typeface="Calibri" panose="020F0502020204030204" pitchFamily="34" charset="0"/>
                <a:ea typeface="Calibri" panose="020F0502020204030204" pitchFamily="34" charset="0"/>
                <a:cs typeface="Times New Roman" panose="02020603050405020304" pitchFamily="18" charset="0"/>
              </a:rPr>
              <a:t> gerilmesi </a:t>
            </a:r>
            <a:r>
              <a:rPr lang="tr-TR" b="1" dirty="0">
                <a:solidFill>
                  <a:srgbClr val="202124"/>
                </a:solidFill>
                <a:latin typeface="Calibri" panose="020F0502020204030204" pitchFamily="34" charset="0"/>
                <a:ea typeface="Calibri" panose="020F0502020204030204" pitchFamily="34" charset="0"/>
                <a:cs typeface="Times New Roman" panose="02020603050405020304" pitchFamily="18" charset="0"/>
              </a:rPr>
              <a:t>(36)</a:t>
            </a:r>
            <a:r>
              <a:rPr lang="tr-TR" dirty="0">
                <a:latin typeface="Calibri" panose="020F0502020204030204" pitchFamily="34" charset="0"/>
                <a:ea typeface="Calibri" panose="020F0502020204030204" pitchFamily="34" charset="0"/>
                <a:cs typeface="Times New Roman" panose="02020603050405020304" pitchFamily="18" charset="0"/>
              </a:rPr>
              <a:t/>
            </a:r>
            <a:br>
              <a:rPr lang="tr-TR" dirty="0">
                <a:latin typeface="Calibri" panose="020F0502020204030204" pitchFamily="34" charset="0"/>
                <a:ea typeface="Calibri" panose="020F0502020204030204" pitchFamily="34" charset="0"/>
                <a:cs typeface="Times New Roman" panose="02020603050405020304" pitchFamily="18" charset="0"/>
              </a:rPr>
            </a:br>
            <a:r>
              <a:rPr lang="tr-TR" dirty="0" smtClean="0">
                <a:latin typeface="Calibri" panose="020F0502020204030204" pitchFamily="34" charset="0"/>
                <a:ea typeface="Calibri" panose="020F0502020204030204" pitchFamily="34" charset="0"/>
                <a:cs typeface="Times New Roman" panose="02020603050405020304" pitchFamily="18" charset="0"/>
              </a:rPr>
              <a:t>b</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dirty="0" err="1">
                <a:solidFill>
                  <a:srgbClr val="202124"/>
                </a:solidFill>
                <a:latin typeface="Calibri" panose="020F0502020204030204" pitchFamily="34" charset="0"/>
                <a:ea typeface="Calibri" panose="020F0502020204030204" pitchFamily="34" charset="0"/>
                <a:cs typeface="Times New Roman" panose="02020603050405020304" pitchFamily="18" charset="0"/>
              </a:rPr>
              <a:t>Duodenum</a:t>
            </a:r>
            <a:r>
              <a:rPr lang="tr-TR" dirty="0">
                <a:solidFill>
                  <a:srgbClr val="202124"/>
                </a:solidFill>
                <a:latin typeface="Calibri" panose="020F0502020204030204" pitchFamily="34" charset="0"/>
                <a:ea typeface="Calibri" panose="020F0502020204030204" pitchFamily="34" charset="0"/>
                <a:cs typeface="Times New Roman" panose="02020603050405020304" pitchFamily="18" charset="0"/>
              </a:rPr>
              <a:t> mukozasının herhangi bir yerinde </a:t>
            </a:r>
            <a:r>
              <a:rPr lang="tr-TR" dirty="0" err="1">
                <a:solidFill>
                  <a:srgbClr val="202124"/>
                </a:solidFill>
                <a:latin typeface="Calibri" panose="020F0502020204030204" pitchFamily="34" charset="0"/>
                <a:ea typeface="Calibri" panose="020F0502020204030204" pitchFamily="34" charset="0"/>
                <a:cs typeface="Times New Roman" panose="02020603050405020304" pitchFamily="18" charset="0"/>
              </a:rPr>
              <a:t>irritasyon</a:t>
            </a:r>
            <a:r>
              <a:rPr lang="tr-TR" dirty="0">
                <a:solidFill>
                  <a:srgbClr val="202124"/>
                </a:solidFill>
                <a:latin typeface="Calibri" panose="020F0502020204030204" pitchFamily="34" charset="0"/>
                <a:ea typeface="Calibri" panose="020F0502020204030204" pitchFamily="34" charset="0"/>
                <a:cs typeface="Times New Roman" panose="02020603050405020304" pitchFamily="18" charset="0"/>
              </a:rPr>
              <a:t> bulunması </a:t>
            </a:r>
            <a:r>
              <a:rPr lang="tr-TR" b="1" dirty="0">
                <a:solidFill>
                  <a:srgbClr val="202124"/>
                </a:solidFill>
                <a:latin typeface="Calibri" panose="020F0502020204030204" pitchFamily="34" charset="0"/>
                <a:ea typeface="Calibri" panose="020F0502020204030204" pitchFamily="34" charset="0"/>
                <a:cs typeface="Times New Roman" panose="02020603050405020304" pitchFamily="18" charset="0"/>
              </a:rPr>
              <a:t>(45)</a:t>
            </a:r>
            <a:r>
              <a:rPr lang="tr-TR" dirty="0">
                <a:latin typeface="Calibri" panose="020F0502020204030204" pitchFamily="34" charset="0"/>
                <a:ea typeface="Calibri" panose="020F0502020204030204" pitchFamily="34" charset="0"/>
                <a:cs typeface="Times New Roman" panose="02020603050405020304" pitchFamily="18" charset="0"/>
              </a:rPr>
              <a:t/>
            </a:r>
            <a:br>
              <a:rPr lang="tr-TR" dirty="0">
                <a:latin typeface="Calibri" panose="020F0502020204030204" pitchFamily="34" charset="0"/>
                <a:ea typeface="Calibri" panose="020F0502020204030204" pitchFamily="34" charset="0"/>
                <a:cs typeface="Times New Roman" panose="02020603050405020304" pitchFamily="18" charset="0"/>
              </a:rPr>
            </a:br>
            <a:r>
              <a:rPr lang="tr-TR" b="1" dirty="0">
                <a:latin typeface="Calibri" panose="020F0502020204030204" pitchFamily="34" charset="0"/>
                <a:ea typeface="Calibri" panose="020F0502020204030204" pitchFamily="34" charset="0"/>
                <a:cs typeface="Times New Roman" panose="02020603050405020304" pitchFamily="18" charset="0"/>
              </a:rPr>
              <a:t>c)      </a:t>
            </a:r>
            <a:r>
              <a:rPr lang="tr-TR" b="1" dirty="0" err="1">
                <a:solidFill>
                  <a:srgbClr val="202124"/>
                </a:solidFill>
                <a:latin typeface="Calibri" panose="020F0502020204030204" pitchFamily="34" charset="0"/>
                <a:ea typeface="Calibri" panose="020F0502020204030204" pitchFamily="34" charset="0"/>
                <a:cs typeface="Times New Roman" panose="02020603050405020304" pitchFamily="18" charset="0"/>
              </a:rPr>
              <a:t>Duodenum</a:t>
            </a:r>
            <a:r>
              <a:rPr lang="tr-TR" b="1" dirty="0">
                <a:solidFill>
                  <a:srgbClr val="202124"/>
                </a:solidFill>
                <a:latin typeface="Calibri" panose="020F0502020204030204" pitchFamily="34" charset="0"/>
                <a:ea typeface="Calibri" panose="020F0502020204030204" pitchFamily="34" charset="0"/>
                <a:cs typeface="Times New Roman" panose="02020603050405020304" pitchFamily="18" charset="0"/>
              </a:rPr>
              <a:t> </a:t>
            </a:r>
            <a:r>
              <a:rPr lang="tr-TR" b="1" dirty="0" err="1">
                <a:solidFill>
                  <a:srgbClr val="202124"/>
                </a:solidFill>
                <a:latin typeface="Calibri" panose="020F0502020204030204" pitchFamily="34" charset="0"/>
                <a:ea typeface="Calibri" panose="020F0502020204030204" pitchFamily="34" charset="0"/>
                <a:cs typeface="Times New Roman" panose="02020603050405020304" pitchFamily="18" charset="0"/>
              </a:rPr>
              <a:t>kimusunun</a:t>
            </a:r>
            <a:r>
              <a:rPr lang="tr-TR" b="1" dirty="0">
                <a:solidFill>
                  <a:srgbClr val="202124"/>
                </a:solidFill>
                <a:latin typeface="Calibri" panose="020F0502020204030204" pitchFamily="34" charset="0"/>
                <a:ea typeface="Calibri" panose="020F0502020204030204" pitchFamily="34" charset="0"/>
                <a:cs typeface="Times New Roman" panose="02020603050405020304" pitchFamily="18" charset="0"/>
              </a:rPr>
              <a:t> bazlık derecesi (39)</a:t>
            </a:r>
            <a:r>
              <a:rPr lang="tr-TR" dirty="0">
                <a:latin typeface="Calibri" panose="020F0502020204030204" pitchFamily="34" charset="0"/>
                <a:ea typeface="Calibri" panose="020F0502020204030204" pitchFamily="34" charset="0"/>
                <a:cs typeface="Times New Roman" panose="02020603050405020304" pitchFamily="18" charset="0"/>
              </a:rPr>
              <a:t/>
            </a:r>
            <a:br>
              <a:rPr lang="tr-TR" dirty="0">
                <a:latin typeface="Calibri" panose="020F0502020204030204" pitchFamily="34" charset="0"/>
                <a:ea typeface="Calibri" panose="020F0502020204030204" pitchFamily="34" charset="0"/>
                <a:cs typeface="Times New Roman" panose="02020603050405020304" pitchFamily="18" charset="0"/>
              </a:rPr>
            </a:br>
            <a:r>
              <a:rPr lang="tr-TR" dirty="0">
                <a:latin typeface="Calibri" panose="020F0502020204030204" pitchFamily="34" charset="0"/>
                <a:ea typeface="Calibri" panose="020F0502020204030204" pitchFamily="34" charset="0"/>
                <a:cs typeface="Times New Roman" panose="02020603050405020304" pitchFamily="18" charset="0"/>
              </a:rPr>
              <a:t>d)      </a:t>
            </a:r>
            <a:r>
              <a:rPr lang="tr-TR" dirty="0" err="1">
                <a:latin typeface="Calibri" panose="020F0502020204030204" pitchFamily="34" charset="0"/>
                <a:ea typeface="Calibri" panose="020F0502020204030204" pitchFamily="34" charset="0"/>
                <a:cs typeface="Times New Roman" panose="02020603050405020304" pitchFamily="18" charset="0"/>
              </a:rPr>
              <a:t>Kimusun</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dirty="0" err="1">
                <a:latin typeface="Calibri" panose="020F0502020204030204" pitchFamily="34" charset="0"/>
                <a:ea typeface="Calibri" panose="020F0502020204030204" pitchFamily="34" charset="0"/>
                <a:cs typeface="Times New Roman" panose="02020603050405020304" pitchFamily="18" charset="0"/>
              </a:rPr>
              <a:t>ozmolarite</a:t>
            </a:r>
            <a:r>
              <a:rPr lang="tr-TR" dirty="0">
                <a:latin typeface="Calibri" panose="020F0502020204030204" pitchFamily="34" charset="0"/>
                <a:ea typeface="Calibri" panose="020F0502020204030204" pitchFamily="34" charset="0"/>
                <a:cs typeface="Times New Roman" panose="02020603050405020304" pitchFamily="18" charset="0"/>
              </a:rPr>
              <a:t> derecesi </a:t>
            </a:r>
            <a:r>
              <a:rPr lang="tr-TR" b="1" dirty="0">
                <a:latin typeface="Calibri" panose="020F0502020204030204" pitchFamily="34" charset="0"/>
                <a:ea typeface="Calibri" panose="020F0502020204030204" pitchFamily="34" charset="0"/>
                <a:cs typeface="Times New Roman" panose="02020603050405020304" pitchFamily="18" charset="0"/>
              </a:rPr>
              <a:t>(64)</a:t>
            </a:r>
            <a:r>
              <a:rPr lang="tr-TR" dirty="0">
                <a:latin typeface="Calibri" panose="020F0502020204030204" pitchFamily="34" charset="0"/>
                <a:ea typeface="Calibri" panose="020F0502020204030204" pitchFamily="34" charset="0"/>
                <a:cs typeface="Times New Roman" panose="02020603050405020304" pitchFamily="18" charset="0"/>
              </a:rPr>
              <a:t/>
            </a:r>
            <a:br>
              <a:rPr lang="tr-TR" dirty="0">
                <a:latin typeface="Calibri" panose="020F0502020204030204" pitchFamily="34" charset="0"/>
                <a:ea typeface="Calibri" panose="020F0502020204030204" pitchFamily="34" charset="0"/>
                <a:cs typeface="Times New Roman" panose="02020603050405020304" pitchFamily="18" charset="0"/>
              </a:rPr>
            </a:br>
            <a:r>
              <a:rPr lang="tr-TR" dirty="0">
                <a:latin typeface="Calibri" panose="020F0502020204030204" pitchFamily="34" charset="0"/>
                <a:ea typeface="Calibri" panose="020F0502020204030204" pitchFamily="34" charset="0"/>
                <a:cs typeface="Times New Roman" panose="02020603050405020304" pitchFamily="18" charset="0"/>
              </a:rPr>
              <a:t>e)      </a:t>
            </a:r>
            <a:r>
              <a:rPr lang="tr-TR" dirty="0" err="1">
                <a:latin typeface="Calibri" panose="020F0502020204030204" pitchFamily="34" charset="0"/>
                <a:ea typeface="Calibri" panose="020F0502020204030204" pitchFamily="34" charset="0"/>
                <a:cs typeface="Times New Roman" panose="02020603050405020304" pitchFamily="18" charset="0"/>
              </a:rPr>
              <a:t>Kimusta</a:t>
            </a:r>
            <a:r>
              <a:rPr lang="tr-TR" dirty="0">
                <a:latin typeface="Calibri" panose="020F0502020204030204" pitchFamily="34" charset="0"/>
                <a:ea typeface="Calibri" panose="020F0502020204030204" pitchFamily="34" charset="0"/>
                <a:cs typeface="Times New Roman" panose="02020603050405020304" pitchFamily="18" charset="0"/>
              </a:rPr>
              <a:t> bazı yıkım ürünleri özellikle proteinlerin ve daha az oranda yağ yıkım ürünlerinin bulunması </a:t>
            </a:r>
            <a:r>
              <a:rPr lang="tr-TR" b="1" dirty="0">
                <a:latin typeface="Calibri" panose="020F0502020204030204" pitchFamily="34" charset="0"/>
                <a:ea typeface="Calibri" panose="020F0502020204030204" pitchFamily="34" charset="0"/>
                <a:cs typeface="Times New Roman" panose="02020603050405020304" pitchFamily="18" charset="0"/>
              </a:rPr>
              <a:t>(114</a:t>
            </a:r>
            <a:r>
              <a:rPr lang="tr-TR" b="1" dirty="0" smtClean="0">
                <a:latin typeface="Calibri" panose="020F0502020204030204" pitchFamily="34" charset="0"/>
                <a:ea typeface="Calibri" panose="020F0502020204030204" pitchFamily="34" charset="0"/>
                <a:cs typeface="Times New Roman" panose="02020603050405020304" pitchFamily="18" charset="0"/>
              </a:rPr>
              <a:t>)</a:t>
            </a:r>
          </a:p>
          <a:p>
            <a:pPr marL="400050" lvl="1" indent="0">
              <a:lnSpc>
                <a:spcPct val="120000"/>
              </a:lnSpc>
              <a:spcBef>
                <a:spcPts val="0"/>
              </a:spcBef>
              <a:buNone/>
              <a:tabLst>
                <a:tab pos="457200" algn="l"/>
              </a:tabLst>
            </a:pPr>
            <a:endParaRPr lang="tr-TR"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1000"/>
              </a:spcAft>
              <a:buNone/>
            </a:pPr>
            <a:r>
              <a:rPr lang="tr-TR" sz="2800" b="1" dirty="0">
                <a:latin typeface="Calibri" panose="020F0502020204030204" pitchFamily="34" charset="0"/>
                <a:ea typeface="Calibri" panose="020F0502020204030204" pitchFamily="34" charset="0"/>
                <a:cs typeface="Times New Roman" panose="02020603050405020304" pitchFamily="18" charset="0"/>
              </a:rPr>
              <a:t>Boş bırakan: 2 kişi</a:t>
            </a:r>
            <a:r>
              <a:rPr lang="tr-TR" b="1" dirty="0">
                <a:latin typeface="Calibri" panose="020F0502020204030204" pitchFamily="34" charset="0"/>
                <a:ea typeface="Calibri" panose="020F0502020204030204" pitchFamily="34" charset="0"/>
                <a:cs typeface="Times New Roman" panose="02020603050405020304" pitchFamily="18" charset="0"/>
              </a:rPr>
              <a:t/>
            </a:r>
            <a:br>
              <a:rPr lang="tr-TR" b="1" dirty="0">
                <a:latin typeface="Calibri" panose="020F0502020204030204" pitchFamily="34" charset="0"/>
                <a:ea typeface="Calibri" panose="020F0502020204030204" pitchFamily="34" charset="0"/>
                <a:cs typeface="Times New Roman" panose="02020603050405020304" pitchFamily="18" charset="0"/>
              </a:rPr>
            </a:br>
            <a:endParaRPr lang="tr-TR" dirty="0"/>
          </a:p>
        </p:txBody>
      </p:sp>
    </p:spTree>
    <p:extLst>
      <p:ext uri="{BB962C8B-B14F-4D97-AF65-F5344CB8AC3E}">
        <p14:creationId xmlns:p14="http://schemas.microsoft.com/office/powerpoint/2010/main" val="29347584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656823"/>
            <a:ext cx="10612272" cy="429424"/>
          </a:xfrm>
        </p:spPr>
        <p:txBody>
          <a:bodyPr>
            <a:normAutofit fontScale="90000"/>
          </a:bodyPr>
          <a:lstStyle/>
          <a:p>
            <a:pPr algn="ctr"/>
            <a:r>
              <a:rPr lang="tr-TR" sz="2200" b="1" dirty="0">
                <a:latin typeface="Times New Roman" panose="02020603050405020304" pitchFamily="18" charset="0"/>
                <a:cs typeface="Times New Roman" panose="02020603050405020304" pitchFamily="18" charset="0"/>
              </a:rPr>
              <a:t>DERS BAZINDA EN FAZLA DOĞRU VE YANLIŞ CEVAPLANAN SORULAR </a:t>
            </a:r>
            <a:r>
              <a:rPr lang="tr-TR" dirty="0"/>
              <a:t/>
            </a:r>
            <a:br>
              <a:rPr lang="tr-TR" dirty="0"/>
            </a:br>
            <a:endParaRPr lang="tr-TR" dirty="0"/>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62339123"/>
              </p:ext>
            </p:extLst>
          </p:nvPr>
        </p:nvGraphicFramePr>
        <p:xfrm>
          <a:off x="451944" y="1303277"/>
          <a:ext cx="11288109" cy="4886352"/>
        </p:xfrm>
        <a:graphic>
          <a:graphicData uri="http://schemas.openxmlformats.org/drawingml/2006/table">
            <a:tbl>
              <a:tblPr bandRow="1"/>
              <a:tblGrid>
                <a:gridCol w="4950373">
                  <a:extLst>
                    <a:ext uri="{9D8B030D-6E8A-4147-A177-3AD203B41FA5}">
                      <a16:colId xmlns:a16="http://schemas.microsoft.com/office/drawing/2014/main" val="2148576306"/>
                    </a:ext>
                  </a:extLst>
                </a:gridCol>
                <a:gridCol w="1303283">
                  <a:extLst>
                    <a:ext uri="{9D8B030D-6E8A-4147-A177-3AD203B41FA5}">
                      <a16:colId xmlns:a16="http://schemas.microsoft.com/office/drawing/2014/main" val="3458395981"/>
                    </a:ext>
                  </a:extLst>
                </a:gridCol>
                <a:gridCol w="1923393">
                  <a:extLst>
                    <a:ext uri="{9D8B030D-6E8A-4147-A177-3AD203B41FA5}">
                      <a16:colId xmlns:a16="http://schemas.microsoft.com/office/drawing/2014/main" val="401537492"/>
                    </a:ext>
                  </a:extLst>
                </a:gridCol>
                <a:gridCol w="1296970">
                  <a:extLst>
                    <a:ext uri="{9D8B030D-6E8A-4147-A177-3AD203B41FA5}">
                      <a16:colId xmlns:a16="http://schemas.microsoft.com/office/drawing/2014/main" val="78394894"/>
                    </a:ext>
                  </a:extLst>
                </a:gridCol>
                <a:gridCol w="1814090">
                  <a:extLst>
                    <a:ext uri="{9D8B030D-6E8A-4147-A177-3AD203B41FA5}">
                      <a16:colId xmlns:a16="http://schemas.microsoft.com/office/drawing/2014/main" val="2622437045"/>
                    </a:ext>
                  </a:extLst>
                </a:gridCol>
              </a:tblGrid>
              <a:tr h="504909">
                <a:tc rowSpan="2">
                  <a:txBody>
                    <a:bodyPr/>
                    <a:lstStyle/>
                    <a:p>
                      <a:pPr>
                        <a:lnSpc>
                          <a:spcPct val="115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DERSLER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gridSpan="2">
                  <a:txBody>
                    <a:bodyPr/>
                    <a:lstStyle/>
                    <a:p>
                      <a:pPr algn="ctr">
                        <a:lnSpc>
                          <a:spcPct val="115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DOĞRU</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hMerge="1">
                  <a:txBody>
                    <a:bodyPr/>
                    <a:lstStyle/>
                    <a:p>
                      <a:endParaRPr lang="tr-TR"/>
                    </a:p>
                  </a:txBody>
                  <a:tcPr/>
                </a:tc>
                <a:tc gridSpan="2">
                  <a:txBody>
                    <a:bodyPr/>
                    <a:lstStyle/>
                    <a:p>
                      <a:pPr algn="ctr">
                        <a:lnSpc>
                          <a:spcPct val="115000"/>
                        </a:lnSpc>
                        <a:spcAft>
                          <a:spcPts val="0"/>
                        </a:spcAft>
                      </a:pPr>
                      <a:r>
                        <a:rPr lang="tr-TR" sz="2000" b="1">
                          <a:effectLst/>
                          <a:latin typeface="Times New Roman" panose="02020603050405020304" pitchFamily="18" charset="0"/>
                          <a:ea typeface="Times New Roman" panose="02020603050405020304" pitchFamily="18" charset="0"/>
                          <a:cs typeface="Times New Roman" panose="02020603050405020304" pitchFamily="18" charset="0"/>
                        </a:rPr>
                        <a:t>YANLIŞ</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hMerge="1">
                  <a:txBody>
                    <a:bodyPr/>
                    <a:lstStyle/>
                    <a:p>
                      <a:endParaRPr lang="tr-TR"/>
                    </a:p>
                  </a:txBody>
                  <a:tcPr/>
                </a:tc>
                <a:extLst>
                  <a:ext uri="{0D108BD9-81ED-4DB2-BD59-A6C34878D82A}">
                    <a16:rowId xmlns:a16="http://schemas.microsoft.com/office/drawing/2014/main" val="2236177608"/>
                  </a:ext>
                </a:extLst>
              </a:tr>
              <a:tr h="775989">
                <a:tc vMerge="1">
                  <a:txBody>
                    <a:bodyPr/>
                    <a:lstStyle/>
                    <a:p>
                      <a:endParaRPr lang="tr-TR"/>
                    </a:p>
                  </a:txBody>
                  <a:tcPr/>
                </a:tc>
                <a:tc>
                  <a:txBody>
                    <a:bodyPr/>
                    <a:lstStyle/>
                    <a:p>
                      <a:pPr algn="ctr">
                        <a:lnSpc>
                          <a:spcPct val="115000"/>
                        </a:lnSpc>
                        <a:spcAft>
                          <a:spcPts val="0"/>
                        </a:spcAft>
                      </a:pPr>
                      <a:r>
                        <a:rPr lang="tr-TR" sz="2000" b="1">
                          <a:effectLst/>
                          <a:latin typeface="Times New Roman" panose="02020603050405020304" pitchFamily="18" charset="0"/>
                          <a:ea typeface="Times New Roman" panose="02020603050405020304" pitchFamily="18" charset="0"/>
                          <a:cs typeface="Times New Roman" panose="02020603050405020304" pitchFamily="18" charset="0"/>
                        </a:rPr>
                        <a:t>SORU NO</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4F81BD"/>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tcPr>
                </a:tc>
                <a:tc>
                  <a:txBody>
                    <a:bodyPr/>
                    <a:lstStyle/>
                    <a:p>
                      <a:pPr algn="ctr">
                        <a:lnSpc>
                          <a:spcPct val="115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KİŞİ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SAYI /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2CDDC"/>
                      </a:solidFill>
                      <a:prstDash val="solid"/>
                      <a:round/>
                      <a:headEnd type="none" w="med" len="med"/>
                      <a:tailEnd type="none" w="med" len="med"/>
                    </a:lnL>
                    <a:lnR w="19050" cap="flat" cmpd="sng" algn="ctr">
                      <a:solidFill>
                        <a:srgbClr val="4F81BD"/>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tcPr>
                </a:tc>
                <a:tc>
                  <a:txBody>
                    <a:bodyPr/>
                    <a:lstStyle/>
                    <a:p>
                      <a:pPr algn="ctr">
                        <a:lnSpc>
                          <a:spcPct val="115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SORU NO</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4F81BD"/>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tcPr>
                </a:tc>
                <a:tc>
                  <a:txBody>
                    <a:bodyPr/>
                    <a:lstStyle/>
                    <a:p>
                      <a:pPr algn="ctr">
                        <a:lnSpc>
                          <a:spcPct val="115000"/>
                        </a:lnSpc>
                        <a:spcAft>
                          <a:spcPts val="0"/>
                        </a:spcAft>
                      </a:pPr>
                      <a:r>
                        <a:rPr lang="tr-TR" sz="2000" b="1">
                          <a:effectLst/>
                          <a:latin typeface="Times New Roman" panose="02020603050405020304" pitchFamily="18" charset="0"/>
                          <a:ea typeface="Times New Roman" panose="02020603050405020304" pitchFamily="18" charset="0"/>
                          <a:cs typeface="Times New Roman" panose="02020603050405020304" pitchFamily="18" charset="0"/>
                        </a:rPr>
                        <a:t>KİŞİ </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000" b="1">
                          <a:effectLst/>
                          <a:latin typeface="Times New Roman" panose="02020603050405020304" pitchFamily="18" charset="0"/>
                          <a:ea typeface="Times New Roman" panose="02020603050405020304" pitchFamily="18" charset="0"/>
                          <a:cs typeface="Times New Roman" panose="02020603050405020304" pitchFamily="18" charset="0"/>
                        </a:rPr>
                        <a:t>SAYI / %</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2CDDC"/>
                      </a:solidFill>
                      <a:prstDash val="solid"/>
                      <a:round/>
                      <a:headEnd type="none" w="med" len="med"/>
                      <a:tailEnd type="none" w="med" len="med"/>
                    </a:lnL>
                    <a:lnR w="19050" cap="flat" cmpd="sng" algn="ctr">
                      <a:solidFill>
                        <a:srgbClr val="4F81BD"/>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tcPr>
                </a:tc>
                <a:extLst>
                  <a:ext uri="{0D108BD9-81ED-4DB2-BD59-A6C34878D82A}">
                    <a16:rowId xmlns:a16="http://schemas.microsoft.com/office/drawing/2014/main" val="3860065296"/>
                  </a:ext>
                </a:extLst>
              </a:tr>
              <a:tr h="504909">
                <a:tc>
                  <a:txBody>
                    <a:bodyPr/>
                    <a:lstStyle/>
                    <a:p>
                      <a:pPr>
                        <a:lnSpc>
                          <a:spcPct val="115000"/>
                        </a:lnSpc>
                        <a:spcAft>
                          <a:spcPts val="0"/>
                        </a:spcAft>
                      </a:pP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Tıbbi Mikrobiyoloji (1-11)</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a:txBody>
                    <a:bodyPr/>
                    <a:lstStyle/>
                    <a:p>
                      <a:pPr algn="ctr" fontAlgn="ctr">
                        <a:spcAft>
                          <a:spcPts val="0"/>
                        </a:spcAft>
                      </a:pPr>
                      <a:r>
                        <a:rPr lang="tr-TR" sz="2400" dirty="0">
                          <a:effectLst/>
                          <a:latin typeface="Calibri" panose="020F0502020204030204" pitchFamily="34" charset="0"/>
                          <a:ea typeface="Times New Roman" panose="02020603050405020304" pitchFamily="18" charset="0"/>
                          <a:cs typeface="Times New Roman" panose="02020603050405020304" pitchFamily="18" charset="0"/>
                        </a:rPr>
                        <a:t>3</a:t>
                      </a:r>
                    </a:p>
                  </a:txBody>
                  <a:tcPr marL="68580" marR="68580" marT="0" marB="0" anchor="ctr">
                    <a:lnL w="19050" cap="flat" cmpd="sng" algn="ctr">
                      <a:solidFill>
                        <a:srgbClr val="4F81BD"/>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FFFFFF"/>
                    </a:solidFill>
                  </a:tcPr>
                </a:tc>
                <a:tc>
                  <a:txBody>
                    <a:bodyPr/>
                    <a:lstStyle/>
                    <a:p>
                      <a:pPr algn="ctr">
                        <a:lnSpc>
                          <a:spcPct val="115000"/>
                        </a:lnSpc>
                        <a:spcAft>
                          <a:spcPts val="0"/>
                        </a:spcAft>
                      </a:pPr>
                      <a:r>
                        <a:rPr lang="tr-TR" sz="2400">
                          <a:effectLst/>
                          <a:latin typeface="Calibri" panose="020F0502020204030204" pitchFamily="34" charset="0"/>
                          <a:ea typeface="Times New Roman" panose="02020603050405020304" pitchFamily="18" charset="0"/>
                          <a:cs typeface="Times New Roman" panose="02020603050405020304" pitchFamily="18" charset="0"/>
                        </a:rPr>
                        <a:t>292 (% 97,3)</a:t>
                      </a:r>
                    </a:p>
                  </a:txBody>
                  <a:tcPr marL="68580" marR="68580" marT="0" marB="0" anchor="ctr">
                    <a:lnL w="12700" cap="flat" cmpd="sng" algn="ctr">
                      <a:solidFill>
                        <a:srgbClr val="92CDDC"/>
                      </a:solidFill>
                      <a:prstDash val="solid"/>
                      <a:round/>
                      <a:headEnd type="none" w="med" len="med"/>
                      <a:tailEnd type="none" w="med" len="med"/>
                    </a:lnL>
                    <a:lnR w="19050" cap="flat" cmpd="sng" algn="ctr">
                      <a:solidFill>
                        <a:srgbClr val="4F81BD"/>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FFFFFF"/>
                    </a:solidFill>
                  </a:tcPr>
                </a:tc>
                <a:tc>
                  <a:txBody>
                    <a:bodyPr/>
                    <a:lstStyle/>
                    <a:p>
                      <a:pPr algn="ctr" fontAlgn="ctr">
                        <a:spcAft>
                          <a:spcPts val="0"/>
                        </a:spcAft>
                      </a:pPr>
                      <a:r>
                        <a:rPr lang="tr-TR" sz="2400" dirty="0">
                          <a:effectLst/>
                          <a:latin typeface="Calibri" panose="020F0502020204030204" pitchFamily="34" charset="0"/>
                          <a:ea typeface="Times New Roman" panose="02020603050405020304" pitchFamily="18" charset="0"/>
                          <a:cs typeface="Times New Roman" panose="02020603050405020304" pitchFamily="18" charset="0"/>
                        </a:rPr>
                        <a:t>8</a:t>
                      </a:r>
                    </a:p>
                  </a:txBody>
                  <a:tcPr marL="68580" marR="68580" marT="0" marB="0" anchor="ctr">
                    <a:lnL w="19050" cap="flat" cmpd="sng" algn="ctr">
                      <a:solidFill>
                        <a:srgbClr val="4F81BD"/>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FFFFFF"/>
                    </a:solidFill>
                  </a:tcPr>
                </a:tc>
                <a:tc>
                  <a:txBody>
                    <a:bodyPr/>
                    <a:lstStyle/>
                    <a:p>
                      <a:pPr algn="ctr" fontAlgn="ctr">
                        <a:spcAft>
                          <a:spcPts val="0"/>
                        </a:spcAft>
                      </a:pPr>
                      <a:r>
                        <a:rPr lang="tr-TR" sz="2400">
                          <a:effectLst/>
                          <a:latin typeface="Calibri" panose="020F0502020204030204" pitchFamily="34" charset="0"/>
                          <a:ea typeface="Times New Roman" panose="02020603050405020304" pitchFamily="18" charset="0"/>
                          <a:cs typeface="Times New Roman" panose="02020603050405020304" pitchFamily="18" charset="0"/>
                        </a:rPr>
                        <a:t>248 (% 82,7)</a:t>
                      </a:r>
                    </a:p>
                  </a:txBody>
                  <a:tcPr marL="68580" marR="68580" marT="0" marB="0" anchor="ctr">
                    <a:lnL w="12700" cap="flat" cmpd="sng" algn="ctr">
                      <a:solidFill>
                        <a:srgbClr val="92CDDC"/>
                      </a:solidFill>
                      <a:prstDash val="solid"/>
                      <a:round/>
                      <a:headEnd type="none" w="med" len="med"/>
                      <a:tailEnd type="none" w="med" len="med"/>
                    </a:lnL>
                    <a:lnR w="19050" cap="flat" cmpd="sng" algn="ctr">
                      <a:solidFill>
                        <a:srgbClr val="4F81BD"/>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FFFFFF"/>
                    </a:solidFill>
                  </a:tcPr>
                </a:tc>
                <a:extLst>
                  <a:ext uri="{0D108BD9-81ED-4DB2-BD59-A6C34878D82A}">
                    <a16:rowId xmlns:a16="http://schemas.microsoft.com/office/drawing/2014/main" val="4088772754"/>
                  </a:ext>
                </a:extLst>
              </a:tr>
              <a:tr h="504909">
                <a:tc>
                  <a:txBody>
                    <a:bodyPr/>
                    <a:lstStyle/>
                    <a:p>
                      <a:pPr>
                        <a:lnSpc>
                          <a:spcPct val="115000"/>
                        </a:lnSpc>
                        <a:spcAft>
                          <a:spcPts val="0"/>
                        </a:spcAft>
                      </a:pPr>
                      <a:r>
                        <a:rPr lang="tr-TR" sz="2400">
                          <a:effectLst/>
                          <a:latin typeface="Times New Roman" panose="02020603050405020304" pitchFamily="18" charset="0"/>
                          <a:ea typeface="Calibri" panose="020F0502020204030204" pitchFamily="34" charset="0"/>
                          <a:cs typeface="Times New Roman" panose="02020603050405020304" pitchFamily="18" charset="0"/>
                        </a:rPr>
                        <a:t>Anatomi (12-24)</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tcPr>
                </a:tc>
                <a:tc>
                  <a:txBody>
                    <a:bodyPr/>
                    <a:lstStyle/>
                    <a:p>
                      <a:pPr algn="ctr" fontAlgn="ctr">
                        <a:spcAft>
                          <a:spcPts val="0"/>
                        </a:spcAft>
                      </a:pPr>
                      <a:r>
                        <a:rPr lang="tr-TR" sz="2400">
                          <a:effectLst/>
                          <a:latin typeface="Calibri" panose="020F0502020204030204" pitchFamily="34" charset="0"/>
                          <a:ea typeface="Times New Roman" panose="02020603050405020304" pitchFamily="18" charset="0"/>
                          <a:cs typeface="Times New Roman" panose="02020603050405020304" pitchFamily="18" charset="0"/>
                        </a:rPr>
                        <a:t>20</a:t>
                      </a:r>
                    </a:p>
                  </a:txBody>
                  <a:tcPr marL="68580" marR="68580" marT="0" marB="0" anchor="ctr">
                    <a:lnL w="19050" cap="flat" cmpd="sng" algn="ctr">
                      <a:solidFill>
                        <a:srgbClr val="4F81BD"/>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FFFFFF"/>
                    </a:solidFill>
                  </a:tcPr>
                </a:tc>
                <a:tc>
                  <a:txBody>
                    <a:bodyPr/>
                    <a:lstStyle/>
                    <a:p>
                      <a:pPr algn="ctr">
                        <a:lnSpc>
                          <a:spcPct val="115000"/>
                        </a:lnSpc>
                        <a:spcAft>
                          <a:spcPts val="0"/>
                        </a:spcAft>
                      </a:pPr>
                      <a:r>
                        <a:rPr lang="tr-TR" sz="2400" dirty="0">
                          <a:effectLst/>
                          <a:latin typeface="Calibri" panose="020F0502020204030204" pitchFamily="34" charset="0"/>
                          <a:ea typeface="Times New Roman" panose="02020603050405020304" pitchFamily="18" charset="0"/>
                          <a:cs typeface="Times New Roman" panose="02020603050405020304" pitchFamily="18" charset="0"/>
                        </a:rPr>
                        <a:t>274 (% 91,3)</a:t>
                      </a:r>
                    </a:p>
                  </a:txBody>
                  <a:tcPr marL="68580" marR="68580" marT="0" marB="0" anchor="ctr">
                    <a:lnL w="12700" cap="flat" cmpd="sng" algn="ctr">
                      <a:solidFill>
                        <a:srgbClr val="92CDDC"/>
                      </a:solidFill>
                      <a:prstDash val="solid"/>
                      <a:round/>
                      <a:headEnd type="none" w="med" len="med"/>
                      <a:tailEnd type="none" w="med" len="med"/>
                    </a:lnL>
                    <a:lnR w="19050" cap="flat" cmpd="sng" algn="ctr">
                      <a:solidFill>
                        <a:srgbClr val="4F81BD"/>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FFFFFF"/>
                    </a:solidFill>
                  </a:tcPr>
                </a:tc>
                <a:tc>
                  <a:txBody>
                    <a:bodyPr/>
                    <a:lstStyle/>
                    <a:p>
                      <a:pPr algn="ctr" fontAlgn="ctr">
                        <a:spcAft>
                          <a:spcPts val="0"/>
                        </a:spcAft>
                      </a:pPr>
                      <a:r>
                        <a:rPr lang="tr-TR" sz="2400" dirty="0">
                          <a:effectLst/>
                          <a:latin typeface="Calibri" panose="020F0502020204030204" pitchFamily="34" charset="0"/>
                          <a:ea typeface="Times New Roman" panose="02020603050405020304" pitchFamily="18" charset="0"/>
                          <a:cs typeface="Times New Roman" panose="02020603050405020304" pitchFamily="18" charset="0"/>
                        </a:rPr>
                        <a:t>24</a:t>
                      </a:r>
                    </a:p>
                  </a:txBody>
                  <a:tcPr marL="68580" marR="68580" marT="0" marB="0" anchor="ctr">
                    <a:lnL w="19050" cap="flat" cmpd="sng" algn="ctr">
                      <a:solidFill>
                        <a:srgbClr val="4F81BD"/>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FFFFFF"/>
                    </a:solidFill>
                  </a:tcPr>
                </a:tc>
                <a:tc>
                  <a:txBody>
                    <a:bodyPr/>
                    <a:lstStyle/>
                    <a:p>
                      <a:pPr algn="ctr" fontAlgn="ctr">
                        <a:spcAft>
                          <a:spcPts val="0"/>
                        </a:spcAft>
                      </a:pPr>
                      <a:r>
                        <a:rPr lang="tr-TR" sz="2400">
                          <a:effectLst/>
                          <a:latin typeface="Calibri" panose="020F0502020204030204" pitchFamily="34" charset="0"/>
                          <a:ea typeface="Times New Roman" panose="02020603050405020304" pitchFamily="18" charset="0"/>
                          <a:cs typeface="Times New Roman" panose="02020603050405020304" pitchFamily="18" charset="0"/>
                        </a:rPr>
                        <a:t>205 (% 68,3)</a:t>
                      </a:r>
                    </a:p>
                  </a:txBody>
                  <a:tcPr marL="68580" marR="68580" marT="0" marB="0" anchor="ctr">
                    <a:lnL w="12700" cap="flat" cmpd="sng" algn="ctr">
                      <a:solidFill>
                        <a:srgbClr val="92CDDC"/>
                      </a:solidFill>
                      <a:prstDash val="solid"/>
                      <a:round/>
                      <a:headEnd type="none" w="med" len="med"/>
                      <a:tailEnd type="none" w="med" len="med"/>
                    </a:lnL>
                    <a:lnR w="19050" cap="flat" cmpd="sng" algn="ctr">
                      <a:solidFill>
                        <a:srgbClr val="4F81BD"/>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FFFFFF"/>
                    </a:solidFill>
                  </a:tcPr>
                </a:tc>
                <a:extLst>
                  <a:ext uri="{0D108BD9-81ED-4DB2-BD59-A6C34878D82A}">
                    <a16:rowId xmlns:a16="http://schemas.microsoft.com/office/drawing/2014/main" val="3218877796"/>
                  </a:ext>
                </a:extLst>
              </a:tr>
              <a:tr h="504909">
                <a:tc>
                  <a:txBody>
                    <a:bodyPr/>
                    <a:lstStyle/>
                    <a:p>
                      <a:pPr>
                        <a:lnSpc>
                          <a:spcPct val="115000"/>
                        </a:lnSpc>
                        <a:spcAft>
                          <a:spcPts val="0"/>
                        </a:spcAft>
                      </a:pPr>
                      <a:r>
                        <a:rPr lang="tr-TR" sz="2400">
                          <a:effectLst/>
                          <a:latin typeface="Times New Roman" panose="02020603050405020304" pitchFamily="18" charset="0"/>
                          <a:ea typeface="Calibri" panose="020F0502020204030204" pitchFamily="34" charset="0"/>
                          <a:cs typeface="Times New Roman" panose="02020603050405020304" pitchFamily="18" charset="0"/>
                        </a:rPr>
                        <a:t>İmmünoloji (25-42)</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a:txBody>
                    <a:bodyPr/>
                    <a:lstStyle/>
                    <a:p>
                      <a:pPr algn="ctr" fontAlgn="ctr">
                        <a:spcAft>
                          <a:spcPts val="0"/>
                        </a:spcAft>
                      </a:pPr>
                      <a:r>
                        <a:rPr lang="tr-TR" sz="2400">
                          <a:effectLst/>
                          <a:latin typeface="Calibri" panose="020F0502020204030204" pitchFamily="34" charset="0"/>
                          <a:ea typeface="Times New Roman" panose="02020603050405020304" pitchFamily="18" charset="0"/>
                          <a:cs typeface="Times New Roman" panose="02020603050405020304" pitchFamily="18" charset="0"/>
                        </a:rPr>
                        <a:t>25</a:t>
                      </a:r>
                    </a:p>
                  </a:txBody>
                  <a:tcPr marL="68580" marR="68580" marT="0" marB="0" anchor="ctr">
                    <a:lnL w="19050" cap="flat" cmpd="sng" algn="ctr">
                      <a:solidFill>
                        <a:srgbClr val="4F81BD"/>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FFFFFF"/>
                    </a:solidFill>
                  </a:tcPr>
                </a:tc>
                <a:tc>
                  <a:txBody>
                    <a:bodyPr/>
                    <a:lstStyle/>
                    <a:p>
                      <a:pPr algn="ctr">
                        <a:lnSpc>
                          <a:spcPct val="115000"/>
                        </a:lnSpc>
                        <a:spcAft>
                          <a:spcPts val="0"/>
                        </a:spcAft>
                      </a:pPr>
                      <a:r>
                        <a:rPr lang="tr-TR" sz="2400" dirty="0">
                          <a:effectLst/>
                          <a:latin typeface="Calibri" panose="020F0502020204030204" pitchFamily="34" charset="0"/>
                          <a:ea typeface="Times New Roman" panose="02020603050405020304" pitchFamily="18" charset="0"/>
                          <a:cs typeface="Times New Roman" panose="02020603050405020304" pitchFamily="18" charset="0"/>
                        </a:rPr>
                        <a:t>224 (% 74,7)</a:t>
                      </a:r>
                    </a:p>
                  </a:txBody>
                  <a:tcPr marL="68580" marR="68580" marT="0" marB="0" anchor="ctr">
                    <a:lnL w="12700" cap="flat" cmpd="sng" algn="ctr">
                      <a:solidFill>
                        <a:srgbClr val="92CDDC"/>
                      </a:solidFill>
                      <a:prstDash val="solid"/>
                      <a:round/>
                      <a:headEnd type="none" w="med" len="med"/>
                      <a:tailEnd type="none" w="med" len="med"/>
                    </a:lnL>
                    <a:lnR w="19050" cap="flat" cmpd="sng" algn="ctr">
                      <a:solidFill>
                        <a:srgbClr val="4F81BD"/>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FFFFFF"/>
                    </a:solidFill>
                  </a:tcPr>
                </a:tc>
                <a:tc>
                  <a:txBody>
                    <a:bodyPr/>
                    <a:lstStyle/>
                    <a:p>
                      <a:pPr algn="ctr" fontAlgn="ctr">
                        <a:spcAft>
                          <a:spcPts val="0"/>
                        </a:spcAft>
                      </a:pPr>
                      <a:r>
                        <a:rPr lang="tr-TR" sz="2400" dirty="0">
                          <a:effectLst/>
                          <a:latin typeface="Calibri" panose="020F0502020204030204" pitchFamily="34" charset="0"/>
                          <a:ea typeface="Times New Roman" panose="02020603050405020304" pitchFamily="18" charset="0"/>
                          <a:cs typeface="Times New Roman" panose="02020603050405020304" pitchFamily="18" charset="0"/>
                        </a:rPr>
                        <a:t>33</a:t>
                      </a:r>
                    </a:p>
                  </a:txBody>
                  <a:tcPr marL="68580" marR="68580" marT="0" marB="0" anchor="ctr">
                    <a:lnL w="19050" cap="flat" cmpd="sng" algn="ctr">
                      <a:solidFill>
                        <a:srgbClr val="4F81BD"/>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FFFFFF"/>
                    </a:solidFill>
                  </a:tcPr>
                </a:tc>
                <a:tc>
                  <a:txBody>
                    <a:bodyPr/>
                    <a:lstStyle/>
                    <a:p>
                      <a:pPr algn="ctr" fontAlgn="ctr">
                        <a:spcAft>
                          <a:spcPts val="0"/>
                        </a:spcAft>
                      </a:pPr>
                      <a:r>
                        <a:rPr lang="tr-TR" sz="2400" dirty="0">
                          <a:effectLst/>
                          <a:latin typeface="Calibri" panose="020F0502020204030204" pitchFamily="34" charset="0"/>
                          <a:ea typeface="Times New Roman" panose="02020603050405020304" pitchFamily="18" charset="0"/>
                          <a:cs typeface="Times New Roman" panose="02020603050405020304" pitchFamily="18" charset="0"/>
                        </a:rPr>
                        <a:t>211 (% 70,3)</a:t>
                      </a:r>
                    </a:p>
                  </a:txBody>
                  <a:tcPr marL="68580" marR="68580" marT="0" marB="0" anchor="ctr">
                    <a:lnL w="12700" cap="flat" cmpd="sng" algn="ctr">
                      <a:solidFill>
                        <a:srgbClr val="92CDDC"/>
                      </a:solidFill>
                      <a:prstDash val="solid"/>
                      <a:round/>
                      <a:headEnd type="none" w="med" len="med"/>
                      <a:tailEnd type="none" w="med" len="med"/>
                    </a:lnL>
                    <a:lnR w="19050" cap="flat" cmpd="sng" algn="ctr">
                      <a:solidFill>
                        <a:srgbClr val="4F81BD"/>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FFFFFF"/>
                    </a:solidFill>
                  </a:tcPr>
                </a:tc>
                <a:extLst>
                  <a:ext uri="{0D108BD9-81ED-4DB2-BD59-A6C34878D82A}">
                    <a16:rowId xmlns:a16="http://schemas.microsoft.com/office/drawing/2014/main" val="68072721"/>
                  </a:ext>
                </a:extLst>
              </a:tr>
              <a:tr h="504909">
                <a:tc>
                  <a:txBody>
                    <a:bodyPr/>
                    <a:lstStyle/>
                    <a:p>
                      <a:pPr>
                        <a:lnSpc>
                          <a:spcPct val="115000"/>
                        </a:lnSpc>
                        <a:spcAft>
                          <a:spcPts val="0"/>
                        </a:spcAft>
                      </a:pPr>
                      <a:r>
                        <a:rPr lang="tr-TR" sz="2400">
                          <a:effectLst/>
                          <a:latin typeface="Times New Roman" panose="02020603050405020304" pitchFamily="18" charset="0"/>
                          <a:ea typeface="Calibri" panose="020F0502020204030204" pitchFamily="34" charset="0"/>
                          <a:cs typeface="Times New Roman" panose="02020603050405020304" pitchFamily="18" charset="0"/>
                        </a:rPr>
                        <a:t>Tıbbi Biyokimya (43-63)*</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tcPr>
                </a:tc>
                <a:tc>
                  <a:txBody>
                    <a:bodyPr/>
                    <a:lstStyle/>
                    <a:p>
                      <a:pPr algn="ctr" fontAlgn="ctr">
                        <a:spcAft>
                          <a:spcPts val="0"/>
                        </a:spcAft>
                      </a:pPr>
                      <a:r>
                        <a:rPr lang="tr-TR" sz="2400">
                          <a:effectLst/>
                          <a:latin typeface="Calibri" panose="020F0502020204030204" pitchFamily="34" charset="0"/>
                          <a:ea typeface="Times New Roman" panose="02020603050405020304" pitchFamily="18" charset="0"/>
                          <a:cs typeface="Times New Roman" panose="02020603050405020304" pitchFamily="18" charset="0"/>
                        </a:rPr>
                        <a:t>51</a:t>
                      </a:r>
                    </a:p>
                  </a:txBody>
                  <a:tcPr marL="68580" marR="68580" marT="0" marB="0" anchor="ctr">
                    <a:lnL w="19050" cap="flat" cmpd="sng" algn="ctr">
                      <a:solidFill>
                        <a:srgbClr val="4F81BD"/>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FFFFFF"/>
                    </a:solidFill>
                  </a:tcPr>
                </a:tc>
                <a:tc>
                  <a:txBody>
                    <a:bodyPr/>
                    <a:lstStyle/>
                    <a:p>
                      <a:pPr algn="ctr">
                        <a:lnSpc>
                          <a:spcPct val="115000"/>
                        </a:lnSpc>
                        <a:spcAft>
                          <a:spcPts val="0"/>
                        </a:spcAft>
                      </a:pPr>
                      <a:r>
                        <a:rPr lang="tr-TR" sz="2400">
                          <a:effectLst/>
                          <a:latin typeface="Calibri" panose="020F0502020204030204" pitchFamily="34" charset="0"/>
                          <a:ea typeface="Times New Roman" panose="02020603050405020304" pitchFamily="18" charset="0"/>
                          <a:cs typeface="Times New Roman" panose="02020603050405020304" pitchFamily="18" charset="0"/>
                        </a:rPr>
                        <a:t>194 (% 64,7)</a:t>
                      </a:r>
                    </a:p>
                  </a:txBody>
                  <a:tcPr marL="68580" marR="68580" marT="0" marB="0" anchor="ctr">
                    <a:lnL w="12700" cap="flat" cmpd="sng" algn="ctr">
                      <a:solidFill>
                        <a:srgbClr val="92CDDC"/>
                      </a:solidFill>
                      <a:prstDash val="solid"/>
                      <a:round/>
                      <a:headEnd type="none" w="med" len="med"/>
                      <a:tailEnd type="none" w="med" len="med"/>
                    </a:lnL>
                    <a:lnR w="19050" cap="flat" cmpd="sng" algn="ctr">
                      <a:solidFill>
                        <a:srgbClr val="4F81BD"/>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FFFFFF"/>
                    </a:solidFill>
                  </a:tcPr>
                </a:tc>
                <a:tc>
                  <a:txBody>
                    <a:bodyPr/>
                    <a:lstStyle/>
                    <a:p>
                      <a:pPr algn="ctr" fontAlgn="ctr">
                        <a:spcAft>
                          <a:spcPts val="0"/>
                        </a:spcAft>
                      </a:pPr>
                      <a:r>
                        <a:rPr lang="tr-TR" sz="2400" dirty="0">
                          <a:effectLst/>
                          <a:latin typeface="Calibri" panose="020F0502020204030204" pitchFamily="34" charset="0"/>
                          <a:ea typeface="Times New Roman" panose="02020603050405020304" pitchFamily="18" charset="0"/>
                          <a:cs typeface="Times New Roman" panose="02020603050405020304" pitchFamily="18" charset="0"/>
                        </a:rPr>
                        <a:t>56</a:t>
                      </a:r>
                    </a:p>
                  </a:txBody>
                  <a:tcPr marL="68580" marR="68580" marT="0" marB="0" anchor="ctr">
                    <a:lnL w="19050" cap="flat" cmpd="sng" algn="ctr">
                      <a:solidFill>
                        <a:srgbClr val="4F81BD"/>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FFFFFF"/>
                    </a:solidFill>
                  </a:tcPr>
                </a:tc>
                <a:tc>
                  <a:txBody>
                    <a:bodyPr/>
                    <a:lstStyle/>
                    <a:p>
                      <a:pPr algn="ctr" fontAlgn="ctr">
                        <a:spcAft>
                          <a:spcPts val="0"/>
                        </a:spcAft>
                      </a:pPr>
                      <a:r>
                        <a:rPr lang="tr-TR" sz="2400" dirty="0">
                          <a:effectLst/>
                          <a:latin typeface="Calibri" panose="020F0502020204030204" pitchFamily="34" charset="0"/>
                          <a:ea typeface="Times New Roman" panose="02020603050405020304" pitchFamily="18" charset="0"/>
                          <a:cs typeface="Times New Roman" panose="02020603050405020304" pitchFamily="18" charset="0"/>
                        </a:rPr>
                        <a:t>221 (% 73,7)</a:t>
                      </a:r>
                    </a:p>
                  </a:txBody>
                  <a:tcPr marL="68580" marR="68580" marT="0" marB="0" anchor="ctr">
                    <a:lnL w="12700" cap="flat" cmpd="sng" algn="ctr">
                      <a:solidFill>
                        <a:srgbClr val="92CDDC"/>
                      </a:solidFill>
                      <a:prstDash val="solid"/>
                      <a:round/>
                      <a:headEnd type="none" w="med" len="med"/>
                      <a:tailEnd type="none" w="med" len="med"/>
                    </a:lnL>
                    <a:lnR w="19050" cap="flat" cmpd="sng" algn="ctr">
                      <a:solidFill>
                        <a:srgbClr val="4F81BD"/>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FFFFFF"/>
                    </a:solidFill>
                  </a:tcPr>
                </a:tc>
                <a:extLst>
                  <a:ext uri="{0D108BD9-81ED-4DB2-BD59-A6C34878D82A}">
                    <a16:rowId xmlns:a16="http://schemas.microsoft.com/office/drawing/2014/main" val="2626521797"/>
                  </a:ext>
                </a:extLst>
              </a:tr>
              <a:tr h="504909">
                <a:tc>
                  <a:txBody>
                    <a:bodyPr/>
                    <a:lstStyle/>
                    <a:p>
                      <a:pPr>
                        <a:lnSpc>
                          <a:spcPct val="115000"/>
                        </a:lnSpc>
                        <a:spcAft>
                          <a:spcPts val="0"/>
                        </a:spcAft>
                      </a:pPr>
                      <a:r>
                        <a:rPr lang="tr-TR" sz="2400">
                          <a:effectLst/>
                          <a:latin typeface="Times New Roman" panose="02020603050405020304" pitchFamily="18" charset="0"/>
                          <a:ea typeface="Calibri" panose="020F0502020204030204" pitchFamily="34" charset="0"/>
                          <a:cs typeface="Times New Roman" panose="02020603050405020304" pitchFamily="18" charset="0"/>
                        </a:rPr>
                        <a:t>Fizyoloji (64-73)</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a:txBody>
                    <a:bodyPr/>
                    <a:lstStyle/>
                    <a:p>
                      <a:pPr algn="ctr" fontAlgn="ctr">
                        <a:spcAft>
                          <a:spcPts val="0"/>
                        </a:spcAft>
                      </a:pPr>
                      <a:r>
                        <a:rPr lang="tr-TR" sz="2400">
                          <a:effectLst/>
                          <a:latin typeface="Calibri" panose="020F0502020204030204" pitchFamily="34" charset="0"/>
                          <a:ea typeface="Times New Roman" panose="02020603050405020304" pitchFamily="18" charset="0"/>
                          <a:cs typeface="Times New Roman" panose="02020603050405020304" pitchFamily="18" charset="0"/>
                        </a:rPr>
                        <a:t>71</a:t>
                      </a:r>
                    </a:p>
                  </a:txBody>
                  <a:tcPr marL="68580" marR="68580" marT="0" marB="0" anchor="ctr">
                    <a:lnL w="19050" cap="flat" cmpd="sng" algn="ctr">
                      <a:solidFill>
                        <a:srgbClr val="4F81BD"/>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FFFFFF"/>
                    </a:solidFill>
                  </a:tcPr>
                </a:tc>
                <a:tc>
                  <a:txBody>
                    <a:bodyPr/>
                    <a:lstStyle/>
                    <a:p>
                      <a:pPr algn="ctr">
                        <a:lnSpc>
                          <a:spcPct val="115000"/>
                        </a:lnSpc>
                        <a:spcAft>
                          <a:spcPts val="0"/>
                        </a:spcAft>
                      </a:pPr>
                      <a:r>
                        <a:rPr lang="tr-TR" sz="2400">
                          <a:effectLst/>
                          <a:latin typeface="Calibri" panose="020F0502020204030204" pitchFamily="34" charset="0"/>
                          <a:ea typeface="Times New Roman" panose="02020603050405020304" pitchFamily="18" charset="0"/>
                          <a:cs typeface="Times New Roman" panose="02020603050405020304" pitchFamily="18" charset="0"/>
                        </a:rPr>
                        <a:t>239 (% 79,7)</a:t>
                      </a:r>
                    </a:p>
                  </a:txBody>
                  <a:tcPr marL="68580" marR="68580" marT="0" marB="0" anchor="ctr">
                    <a:lnL w="12700" cap="flat" cmpd="sng" algn="ctr">
                      <a:solidFill>
                        <a:srgbClr val="92CDDC"/>
                      </a:solidFill>
                      <a:prstDash val="solid"/>
                      <a:round/>
                      <a:headEnd type="none" w="med" len="med"/>
                      <a:tailEnd type="none" w="med" len="med"/>
                    </a:lnL>
                    <a:lnR w="19050" cap="flat" cmpd="sng" algn="ctr">
                      <a:solidFill>
                        <a:srgbClr val="4F81BD"/>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FFFFFF"/>
                    </a:solidFill>
                  </a:tcPr>
                </a:tc>
                <a:tc>
                  <a:txBody>
                    <a:bodyPr/>
                    <a:lstStyle/>
                    <a:p>
                      <a:pPr algn="ctr" fontAlgn="ctr">
                        <a:spcAft>
                          <a:spcPts val="0"/>
                        </a:spcAft>
                      </a:pPr>
                      <a:r>
                        <a:rPr lang="tr-TR" sz="2400" dirty="0">
                          <a:effectLst/>
                          <a:latin typeface="Calibri" panose="020F0502020204030204" pitchFamily="34" charset="0"/>
                          <a:ea typeface="Times New Roman" panose="02020603050405020304" pitchFamily="18" charset="0"/>
                          <a:cs typeface="Times New Roman" panose="02020603050405020304" pitchFamily="18" charset="0"/>
                        </a:rPr>
                        <a:t>70</a:t>
                      </a:r>
                    </a:p>
                  </a:txBody>
                  <a:tcPr marL="68580" marR="68580" marT="0" marB="0" anchor="ctr">
                    <a:lnL w="19050" cap="flat" cmpd="sng" algn="ctr">
                      <a:solidFill>
                        <a:srgbClr val="4F81BD"/>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FFFFFF"/>
                    </a:solidFill>
                  </a:tcPr>
                </a:tc>
                <a:tc>
                  <a:txBody>
                    <a:bodyPr/>
                    <a:lstStyle/>
                    <a:p>
                      <a:pPr algn="ctr" fontAlgn="ctr">
                        <a:spcAft>
                          <a:spcPts val="0"/>
                        </a:spcAft>
                      </a:pPr>
                      <a:r>
                        <a:rPr lang="tr-TR" sz="2400" dirty="0">
                          <a:effectLst/>
                          <a:latin typeface="Calibri" panose="020F0502020204030204" pitchFamily="34" charset="0"/>
                          <a:ea typeface="Times New Roman" panose="02020603050405020304" pitchFamily="18" charset="0"/>
                          <a:cs typeface="Times New Roman" panose="02020603050405020304" pitchFamily="18" charset="0"/>
                        </a:rPr>
                        <a:t>261 (% 87,0)</a:t>
                      </a:r>
                    </a:p>
                  </a:txBody>
                  <a:tcPr marL="68580" marR="68580" marT="0" marB="0" anchor="ctr">
                    <a:lnL w="12700" cap="flat" cmpd="sng" algn="ctr">
                      <a:solidFill>
                        <a:srgbClr val="92CDDC"/>
                      </a:solidFill>
                      <a:prstDash val="solid"/>
                      <a:round/>
                      <a:headEnd type="none" w="med" len="med"/>
                      <a:tailEnd type="none" w="med" len="med"/>
                    </a:lnL>
                    <a:lnR w="19050" cap="flat" cmpd="sng" algn="ctr">
                      <a:solidFill>
                        <a:srgbClr val="4F81BD"/>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FFFFFF"/>
                    </a:solidFill>
                  </a:tcPr>
                </a:tc>
                <a:extLst>
                  <a:ext uri="{0D108BD9-81ED-4DB2-BD59-A6C34878D82A}">
                    <a16:rowId xmlns:a16="http://schemas.microsoft.com/office/drawing/2014/main" val="2241119800"/>
                  </a:ext>
                </a:extLst>
              </a:tr>
              <a:tr h="504909">
                <a:tc>
                  <a:txBody>
                    <a:bodyPr/>
                    <a:lstStyle/>
                    <a:p>
                      <a:pPr>
                        <a:lnSpc>
                          <a:spcPct val="115000"/>
                        </a:lnSpc>
                        <a:spcAft>
                          <a:spcPts val="0"/>
                        </a:spcAft>
                      </a:pPr>
                      <a:r>
                        <a:rPr lang="tr-TR" sz="2400">
                          <a:effectLst/>
                          <a:latin typeface="Times New Roman" panose="02020603050405020304" pitchFamily="18" charset="0"/>
                          <a:ea typeface="Calibri" panose="020F0502020204030204" pitchFamily="34" charset="0"/>
                          <a:cs typeface="Times New Roman" panose="02020603050405020304" pitchFamily="18" charset="0"/>
                        </a:rPr>
                        <a:t>Histoloji ve Embriyoloji (74-83)</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tcPr>
                </a:tc>
                <a:tc>
                  <a:txBody>
                    <a:bodyPr/>
                    <a:lstStyle/>
                    <a:p>
                      <a:pPr algn="ctr" fontAlgn="ctr">
                        <a:spcAft>
                          <a:spcPts val="0"/>
                        </a:spcAft>
                      </a:pPr>
                      <a:r>
                        <a:rPr lang="tr-TR" sz="2400">
                          <a:effectLst/>
                          <a:latin typeface="Calibri" panose="020F0502020204030204" pitchFamily="34" charset="0"/>
                          <a:ea typeface="Times New Roman" panose="02020603050405020304" pitchFamily="18" charset="0"/>
                          <a:cs typeface="Times New Roman" panose="02020603050405020304" pitchFamily="18" charset="0"/>
                        </a:rPr>
                        <a:t>83</a:t>
                      </a:r>
                    </a:p>
                  </a:txBody>
                  <a:tcPr marL="68580" marR="68580" marT="0" marB="0" anchor="ctr">
                    <a:lnL w="19050" cap="flat" cmpd="sng" algn="ctr">
                      <a:solidFill>
                        <a:srgbClr val="4F81BD"/>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FFFFFF"/>
                    </a:solidFill>
                  </a:tcPr>
                </a:tc>
                <a:tc>
                  <a:txBody>
                    <a:bodyPr/>
                    <a:lstStyle/>
                    <a:p>
                      <a:pPr algn="ctr">
                        <a:lnSpc>
                          <a:spcPct val="115000"/>
                        </a:lnSpc>
                        <a:spcAft>
                          <a:spcPts val="0"/>
                        </a:spcAft>
                      </a:pPr>
                      <a:r>
                        <a:rPr lang="tr-TR" sz="2400">
                          <a:effectLst/>
                          <a:latin typeface="Calibri" panose="020F0502020204030204" pitchFamily="34" charset="0"/>
                          <a:ea typeface="Times New Roman" panose="02020603050405020304" pitchFamily="18" charset="0"/>
                          <a:cs typeface="Times New Roman" panose="02020603050405020304" pitchFamily="18" charset="0"/>
                        </a:rPr>
                        <a:t>234 (% 78,0)</a:t>
                      </a:r>
                    </a:p>
                  </a:txBody>
                  <a:tcPr marL="68580" marR="68580" marT="0" marB="0" anchor="ctr">
                    <a:lnL w="12700" cap="flat" cmpd="sng" algn="ctr">
                      <a:solidFill>
                        <a:srgbClr val="92CDDC"/>
                      </a:solidFill>
                      <a:prstDash val="solid"/>
                      <a:round/>
                      <a:headEnd type="none" w="med" len="med"/>
                      <a:tailEnd type="none" w="med" len="med"/>
                    </a:lnL>
                    <a:lnR w="19050" cap="flat" cmpd="sng" algn="ctr">
                      <a:solidFill>
                        <a:srgbClr val="4F81BD"/>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FFFFFF"/>
                    </a:solidFill>
                  </a:tcPr>
                </a:tc>
                <a:tc>
                  <a:txBody>
                    <a:bodyPr/>
                    <a:lstStyle/>
                    <a:p>
                      <a:pPr algn="ctr" fontAlgn="ctr">
                        <a:spcAft>
                          <a:spcPts val="0"/>
                        </a:spcAft>
                      </a:pPr>
                      <a:r>
                        <a:rPr lang="tr-TR" sz="2400">
                          <a:effectLst/>
                          <a:latin typeface="Calibri" panose="020F0502020204030204" pitchFamily="34" charset="0"/>
                          <a:ea typeface="Times New Roman" panose="02020603050405020304" pitchFamily="18" charset="0"/>
                          <a:cs typeface="Times New Roman" panose="02020603050405020304" pitchFamily="18" charset="0"/>
                        </a:rPr>
                        <a:t>74</a:t>
                      </a:r>
                    </a:p>
                  </a:txBody>
                  <a:tcPr marL="68580" marR="68580" marT="0" marB="0" anchor="ctr">
                    <a:lnL w="19050" cap="flat" cmpd="sng" algn="ctr">
                      <a:solidFill>
                        <a:srgbClr val="4F81BD"/>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FFFFFF"/>
                    </a:solidFill>
                  </a:tcPr>
                </a:tc>
                <a:tc>
                  <a:txBody>
                    <a:bodyPr/>
                    <a:lstStyle/>
                    <a:p>
                      <a:pPr algn="ctr" fontAlgn="ctr">
                        <a:spcAft>
                          <a:spcPts val="0"/>
                        </a:spcAft>
                      </a:pPr>
                      <a:r>
                        <a:rPr lang="tr-TR" sz="2400" dirty="0">
                          <a:effectLst/>
                          <a:latin typeface="Calibri" panose="020F0502020204030204" pitchFamily="34" charset="0"/>
                          <a:ea typeface="Times New Roman" panose="02020603050405020304" pitchFamily="18" charset="0"/>
                          <a:cs typeface="Times New Roman" panose="02020603050405020304" pitchFamily="18" charset="0"/>
                        </a:rPr>
                        <a:t>203 (% 67,7)</a:t>
                      </a:r>
                    </a:p>
                  </a:txBody>
                  <a:tcPr marL="68580" marR="68580" marT="0" marB="0" anchor="ctr">
                    <a:lnL w="12700" cap="flat" cmpd="sng" algn="ctr">
                      <a:solidFill>
                        <a:srgbClr val="92CDDC"/>
                      </a:solidFill>
                      <a:prstDash val="solid"/>
                      <a:round/>
                      <a:headEnd type="none" w="med" len="med"/>
                      <a:tailEnd type="none" w="med" len="med"/>
                    </a:lnL>
                    <a:lnR w="19050" cap="flat" cmpd="sng" algn="ctr">
                      <a:solidFill>
                        <a:srgbClr val="4F81BD"/>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FFFFFF"/>
                    </a:solidFill>
                  </a:tcPr>
                </a:tc>
                <a:extLst>
                  <a:ext uri="{0D108BD9-81ED-4DB2-BD59-A6C34878D82A}">
                    <a16:rowId xmlns:a16="http://schemas.microsoft.com/office/drawing/2014/main" val="702803659"/>
                  </a:ext>
                </a:extLst>
              </a:tr>
              <a:tr h="576000">
                <a:tc gridSpan="5">
                  <a:txBody>
                    <a:bodyPr/>
                    <a:lstStyle/>
                    <a:p>
                      <a:pPr fontAlgn="ctr">
                        <a:spcAft>
                          <a:spcPts val="0"/>
                        </a:spcAft>
                      </a:pPr>
                      <a:r>
                        <a:rPr lang="tr-TR" sz="18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*Soru </a:t>
                      </a:r>
                      <a:r>
                        <a:rPr lang="tr-TR" sz="1800" b="1"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a:t>
                      </a:r>
                      <a:r>
                        <a:rPr lang="tr-TR" sz="18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 grubu kitapçığına göredir.</a:t>
                      </a:r>
                      <a:endParaRPr lang="tr-TR" sz="1800" dirty="0">
                        <a:effectLst/>
                        <a:latin typeface="Calibri" panose="020F0502020204030204" pitchFamily="34" charset="0"/>
                        <a:ea typeface="Times New Roman" panose="02020603050405020304" pitchFamily="18" charset="0"/>
                        <a:cs typeface="Times New Roman" panose="02020603050405020304" pitchFamily="18" charset="0"/>
                      </a:endParaRPr>
                    </a:p>
                    <a:p>
                      <a:pPr fontAlgn="ctr">
                        <a:spcAft>
                          <a:spcPts val="0"/>
                        </a:spcAft>
                      </a:pPr>
                      <a:r>
                        <a:rPr lang="tr-TR" sz="18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**Kişi sayısı teorik sınava katılan 300 kişi üzerinden verilmiştir.</a:t>
                      </a:r>
                      <a:endParaRPr lang="tr-T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52495557"/>
                  </a:ext>
                </a:extLst>
              </a:tr>
            </a:tbl>
          </a:graphicData>
        </a:graphic>
      </p:graphicFrame>
    </p:spTree>
    <p:extLst>
      <p:ext uri="{BB962C8B-B14F-4D97-AF65-F5344CB8AC3E}">
        <p14:creationId xmlns:p14="http://schemas.microsoft.com/office/powerpoint/2010/main" val="42861681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3600" b="1" dirty="0" smtClean="0">
                <a:solidFill>
                  <a:prstClr val="black"/>
                </a:solidFill>
                <a:latin typeface="Times New Roman" panose="02020603050405020304" pitchFamily="18" charset="0"/>
                <a:cs typeface="Times New Roman" panose="02020603050405020304" pitchFamily="18" charset="0"/>
              </a:rPr>
              <a:t>GÜVENİRLİK</a:t>
            </a:r>
            <a:endParaRPr lang="tr-TR" dirty="0"/>
          </a:p>
        </p:txBody>
      </p:sp>
      <p:graphicFrame>
        <p:nvGraphicFramePr>
          <p:cNvPr id="8" name="İçerik Yer Tutucusu 7"/>
          <p:cNvGraphicFramePr>
            <a:graphicFrameLocks noGrp="1"/>
          </p:cNvGraphicFramePr>
          <p:nvPr>
            <p:ph idx="1"/>
            <p:extLst>
              <p:ext uri="{D42A27DB-BD31-4B8C-83A1-F6EECF244321}">
                <p14:modId xmlns:p14="http://schemas.microsoft.com/office/powerpoint/2010/main" val="931902750"/>
              </p:ext>
            </p:extLst>
          </p:nvPr>
        </p:nvGraphicFramePr>
        <p:xfrm>
          <a:off x="360947" y="2033338"/>
          <a:ext cx="6340642" cy="3380045"/>
        </p:xfrm>
        <a:graphic>
          <a:graphicData uri="http://schemas.openxmlformats.org/drawingml/2006/table">
            <a:tbl>
              <a:tblPr firstRow="1" firstCol="1" bandRow="1"/>
              <a:tblGrid>
                <a:gridCol w="4871309">
                  <a:extLst>
                    <a:ext uri="{9D8B030D-6E8A-4147-A177-3AD203B41FA5}">
                      <a16:colId xmlns:a16="http://schemas.microsoft.com/office/drawing/2014/main" val="746078651"/>
                    </a:ext>
                  </a:extLst>
                </a:gridCol>
                <a:gridCol w="1469333">
                  <a:extLst>
                    <a:ext uri="{9D8B030D-6E8A-4147-A177-3AD203B41FA5}">
                      <a16:colId xmlns:a16="http://schemas.microsoft.com/office/drawing/2014/main" val="2946518516"/>
                    </a:ext>
                  </a:extLst>
                </a:gridCol>
              </a:tblGrid>
              <a:tr h="565483">
                <a:tc>
                  <a:txBody>
                    <a:bodyPr/>
                    <a:lstStyle/>
                    <a:p>
                      <a:pPr>
                        <a:lnSpc>
                          <a:spcPct val="115000"/>
                        </a:lnSpc>
                        <a:spcAft>
                          <a:spcPts val="0"/>
                        </a:spcAft>
                      </a:pPr>
                      <a:r>
                        <a:rPr lang="tr-TR" sz="2400" b="1" dirty="0" err="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Cronbach's</a:t>
                      </a:r>
                      <a:r>
                        <a:rPr lang="tr-TR" sz="24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 Alpha</a:t>
                      </a:r>
                      <a:endParaRPr lang="tr-T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solidFill>
                      <a:srgbClr val="DD0806"/>
                    </a:solidFill>
                  </a:tcPr>
                </a:tc>
                <a:tc>
                  <a:txBody>
                    <a:bodyPr/>
                    <a:lstStyle/>
                    <a:p>
                      <a:pPr algn="ctr">
                        <a:lnSpc>
                          <a:spcPct val="115000"/>
                        </a:lnSpc>
                        <a:spcAft>
                          <a:spcPts val="0"/>
                        </a:spcAft>
                      </a:pPr>
                      <a:r>
                        <a:rPr lang="tr-TR" sz="2400" b="1">
                          <a:solidFill>
                            <a:srgbClr val="000000"/>
                          </a:solidFill>
                          <a:effectLst/>
                          <a:latin typeface="Calibri" panose="020F0502020204030204" pitchFamily="34" charset="0"/>
                          <a:ea typeface="Calibri" panose="020F0502020204030204" pitchFamily="34" charset="0"/>
                          <a:cs typeface="Calibri" panose="020F0502020204030204" pitchFamily="34" charset="0"/>
                        </a:rPr>
                        <a:t>0,89</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solidFill>
                      <a:srgbClr val="DD0806"/>
                    </a:solidFill>
                  </a:tcPr>
                </a:tc>
                <a:extLst>
                  <a:ext uri="{0D108BD9-81ED-4DB2-BD59-A6C34878D82A}">
                    <a16:rowId xmlns:a16="http://schemas.microsoft.com/office/drawing/2014/main" val="1148690056"/>
                  </a:ext>
                </a:extLst>
              </a:tr>
              <a:tr h="661737">
                <a:tc>
                  <a:txBody>
                    <a:bodyPr/>
                    <a:lstStyle/>
                    <a:p>
                      <a:pPr>
                        <a:lnSpc>
                          <a:spcPct val="115000"/>
                        </a:lnSpc>
                        <a:spcAft>
                          <a:spcPts val="0"/>
                        </a:spcAft>
                      </a:pPr>
                      <a:r>
                        <a:rPr lang="tr-TR" sz="2400" b="1" dirty="0" err="1">
                          <a:effectLst/>
                          <a:latin typeface="Arial" panose="020B0604020202020204" pitchFamily="34" charset="0"/>
                          <a:ea typeface="Times New Roman" panose="02020603050405020304" pitchFamily="18" charset="0"/>
                          <a:cs typeface="Times New Roman" panose="02020603050405020304" pitchFamily="18" charset="0"/>
                        </a:rPr>
                        <a:t>Split-Half</a:t>
                      </a:r>
                      <a:r>
                        <a:rPr lang="tr-TR" sz="2400" b="1" dirty="0">
                          <a:effectLst/>
                          <a:latin typeface="Arial" panose="020B0604020202020204" pitchFamily="34" charset="0"/>
                          <a:ea typeface="Times New Roman" panose="02020603050405020304" pitchFamily="18" charset="0"/>
                          <a:cs typeface="Times New Roman" panose="02020603050405020304" pitchFamily="18" charset="0"/>
                        </a:rPr>
                        <a:t> (</a:t>
                      </a:r>
                      <a:r>
                        <a:rPr lang="tr-TR" sz="2400" b="1" dirty="0" err="1">
                          <a:effectLst/>
                          <a:latin typeface="Arial" panose="020B0604020202020204" pitchFamily="34" charset="0"/>
                          <a:ea typeface="Times New Roman" panose="02020603050405020304" pitchFamily="18" charset="0"/>
                          <a:cs typeface="Times New Roman" panose="02020603050405020304" pitchFamily="18" charset="0"/>
                        </a:rPr>
                        <a:t>odd-even</a:t>
                      </a:r>
                      <a:r>
                        <a:rPr lang="tr-TR" sz="2400" b="1" dirty="0">
                          <a:effectLst/>
                          <a:latin typeface="Arial" panose="020B0604020202020204" pitchFamily="34" charset="0"/>
                          <a:ea typeface="Times New Roman" panose="02020603050405020304" pitchFamily="18" charset="0"/>
                          <a:cs typeface="Times New Roman" panose="02020603050405020304" pitchFamily="18" charset="0"/>
                        </a:rPr>
                        <a:t>) </a:t>
                      </a:r>
                      <a:r>
                        <a:rPr lang="tr-TR" sz="2400" b="1" dirty="0" err="1">
                          <a:effectLst/>
                          <a:latin typeface="Arial" panose="020B0604020202020204" pitchFamily="34" charset="0"/>
                          <a:ea typeface="Times New Roman" panose="02020603050405020304" pitchFamily="18" charset="0"/>
                          <a:cs typeface="Times New Roman" panose="02020603050405020304" pitchFamily="18" charset="0"/>
                        </a:rPr>
                        <a:t>Correlation</a:t>
                      </a:r>
                      <a:endParaRPr lang="tr-T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F305"/>
                    </a:solidFill>
                  </a:tcPr>
                </a:tc>
                <a:tc>
                  <a:txBody>
                    <a:bodyPr/>
                    <a:lstStyle/>
                    <a:p>
                      <a:pPr algn="ctr">
                        <a:lnSpc>
                          <a:spcPct val="115000"/>
                        </a:lnSpc>
                        <a:spcAft>
                          <a:spcPts val="0"/>
                        </a:spcAft>
                      </a:pPr>
                      <a:r>
                        <a:rPr lang="tr-TR" sz="2400" b="1">
                          <a:solidFill>
                            <a:srgbClr val="000000"/>
                          </a:solidFill>
                          <a:effectLst/>
                          <a:latin typeface="Calibri" panose="020F0502020204030204" pitchFamily="34" charset="0"/>
                          <a:ea typeface="Calibri" panose="020F0502020204030204" pitchFamily="34" charset="0"/>
                          <a:cs typeface="Calibri" panose="020F0502020204030204" pitchFamily="34" charset="0"/>
                        </a:rPr>
                        <a:t>0,80</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F305"/>
                    </a:solidFill>
                  </a:tcPr>
                </a:tc>
                <a:extLst>
                  <a:ext uri="{0D108BD9-81ED-4DB2-BD59-A6C34878D82A}">
                    <a16:rowId xmlns:a16="http://schemas.microsoft.com/office/drawing/2014/main" val="3256288143"/>
                  </a:ext>
                </a:extLst>
              </a:tr>
              <a:tr h="430565">
                <a:tc>
                  <a:txBody>
                    <a:bodyPr/>
                    <a:lstStyle/>
                    <a:p>
                      <a:pPr>
                        <a:lnSpc>
                          <a:spcPct val="115000"/>
                        </a:lnSpc>
                        <a:spcAft>
                          <a:spcPts val="0"/>
                        </a:spcAft>
                      </a:pPr>
                      <a:r>
                        <a:rPr lang="tr-TR" sz="2400" b="1" dirty="0" err="1">
                          <a:effectLst/>
                          <a:latin typeface="Arial" panose="020B0604020202020204" pitchFamily="34" charset="0"/>
                          <a:ea typeface="Times New Roman" panose="02020603050405020304" pitchFamily="18" charset="0"/>
                          <a:cs typeface="Times New Roman" panose="02020603050405020304" pitchFamily="18" charset="0"/>
                        </a:rPr>
                        <a:t>Spearman</a:t>
                      </a:r>
                      <a:r>
                        <a:rPr lang="tr-TR" sz="2400" b="1" dirty="0">
                          <a:effectLst/>
                          <a:latin typeface="Arial" panose="020B0604020202020204" pitchFamily="34" charset="0"/>
                          <a:ea typeface="Times New Roman" panose="02020603050405020304" pitchFamily="18" charset="0"/>
                          <a:cs typeface="Times New Roman" panose="02020603050405020304" pitchFamily="18" charset="0"/>
                        </a:rPr>
                        <a:t>-Brown </a:t>
                      </a:r>
                      <a:r>
                        <a:rPr lang="tr-TR" sz="2400" b="1" dirty="0" err="1">
                          <a:effectLst/>
                          <a:latin typeface="Arial" panose="020B0604020202020204" pitchFamily="34" charset="0"/>
                          <a:ea typeface="Times New Roman" panose="02020603050405020304" pitchFamily="18" charset="0"/>
                          <a:cs typeface="Times New Roman" panose="02020603050405020304" pitchFamily="18" charset="0"/>
                        </a:rPr>
                        <a:t>Prophecy</a:t>
                      </a:r>
                      <a:endParaRPr lang="tr-T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a:lnSpc>
                          <a:spcPct val="115000"/>
                        </a:lnSpc>
                        <a:spcAft>
                          <a:spcPts val="0"/>
                        </a:spcAft>
                      </a:pPr>
                      <a:r>
                        <a:rPr lang="tr-TR" sz="2400" b="1">
                          <a:solidFill>
                            <a:srgbClr val="000000"/>
                          </a:solidFill>
                          <a:effectLst/>
                          <a:latin typeface="Calibri" panose="020F0502020204030204" pitchFamily="34" charset="0"/>
                          <a:ea typeface="Calibri" panose="020F0502020204030204" pitchFamily="34" charset="0"/>
                          <a:cs typeface="Calibri" panose="020F0502020204030204" pitchFamily="34" charset="0"/>
                        </a:rPr>
                        <a:t>0,89</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extLst>
                  <a:ext uri="{0D108BD9-81ED-4DB2-BD59-A6C34878D82A}">
                    <a16:rowId xmlns:a16="http://schemas.microsoft.com/office/drawing/2014/main" val="683028354"/>
                  </a:ext>
                </a:extLst>
              </a:tr>
              <a:tr h="430565">
                <a:tc>
                  <a:txBody>
                    <a:bodyPr/>
                    <a:lstStyle/>
                    <a:p>
                      <a:pPr>
                        <a:lnSpc>
                          <a:spcPct val="115000"/>
                        </a:lnSpc>
                        <a:spcAft>
                          <a:spcPts val="0"/>
                        </a:spcAft>
                      </a:pPr>
                      <a:r>
                        <a:rPr lang="tr-TR" sz="2400" b="1" dirty="0" err="1">
                          <a:effectLst/>
                          <a:latin typeface="Arial" panose="020B0604020202020204" pitchFamily="34" charset="0"/>
                          <a:ea typeface="Times New Roman" panose="02020603050405020304" pitchFamily="18" charset="0"/>
                          <a:cs typeface="Times New Roman" panose="02020603050405020304" pitchFamily="18" charset="0"/>
                        </a:rPr>
                        <a:t>Mean</a:t>
                      </a:r>
                      <a:r>
                        <a:rPr lang="tr-TR" sz="2400" b="1" dirty="0">
                          <a:effectLst/>
                          <a:latin typeface="Arial" panose="020B0604020202020204" pitchFamily="34" charset="0"/>
                          <a:ea typeface="Times New Roman" panose="02020603050405020304" pitchFamily="18" charset="0"/>
                          <a:cs typeface="Times New Roman" panose="02020603050405020304" pitchFamily="18" charset="0"/>
                        </a:rPr>
                        <a:t> </a:t>
                      </a:r>
                      <a:r>
                        <a:rPr lang="tr-TR" sz="2400" b="1" dirty="0" err="1">
                          <a:effectLst/>
                          <a:latin typeface="Arial" panose="020B0604020202020204" pitchFamily="34" charset="0"/>
                          <a:ea typeface="Times New Roman" panose="02020603050405020304" pitchFamily="18" charset="0"/>
                          <a:cs typeface="Times New Roman" panose="02020603050405020304" pitchFamily="18" charset="0"/>
                        </a:rPr>
                        <a:t>for</a:t>
                      </a:r>
                      <a:r>
                        <a:rPr lang="tr-TR" sz="2400" b="1" dirty="0">
                          <a:effectLst/>
                          <a:latin typeface="Arial" panose="020B0604020202020204" pitchFamily="34" charset="0"/>
                          <a:ea typeface="Times New Roman" panose="02020603050405020304" pitchFamily="18" charset="0"/>
                          <a:cs typeface="Times New Roman" panose="02020603050405020304" pitchFamily="18" charset="0"/>
                        </a:rPr>
                        <a:t> Test</a:t>
                      </a:r>
                      <a:endParaRPr lang="tr-T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00"/>
                    </a:solidFill>
                  </a:tcPr>
                </a:tc>
                <a:tc>
                  <a:txBody>
                    <a:bodyPr/>
                    <a:lstStyle/>
                    <a:p>
                      <a:pPr algn="ctr">
                        <a:lnSpc>
                          <a:spcPct val="115000"/>
                        </a:lnSpc>
                        <a:spcAft>
                          <a:spcPts val="0"/>
                        </a:spcAft>
                      </a:pPr>
                      <a:r>
                        <a:rPr lang="tr-TR" sz="2400" b="1">
                          <a:solidFill>
                            <a:srgbClr val="000000"/>
                          </a:solidFill>
                          <a:effectLst/>
                          <a:latin typeface="Calibri" panose="020F0502020204030204" pitchFamily="34" charset="0"/>
                          <a:ea typeface="Calibri" panose="020F0502020204030204" pitchFamily="34" charset="0"/>
                          <a:cs typeface="Calibri" panose="020F0502020204030204" pitchFamily="34" charset="0"/>
                        </a:rPr>
                        <a:t>45,73</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00"/>
                    </a:solidFill>
                  </a:tcPr>
                </a:tc>
                <a:extLst>
                  <a:ext uri="{0D108BD9-81ED-4DB2-BD59-A6C34878D82A}">
                    <a16:rowId xmlns:a16="http://schemas.microsoft.com/office/drawing/2014/main" val="795806577"/>
                  </a:ext>
                </a:extLst>
              </a:tr>
              <a:tr h="430565">
                <a:tc>
                  <a:txBody>
                    <a:bodyPr/>
                    <a:lstStyle/>
                    <a:p>
                      <a:pPr>
                        <a:lnSpc>
                          <a:spcPct val="115000"/>
                        </a:lnSpc>
                        <a:spcAft>
                          <a:spcPts val="0"/>
                        </a:spcAft>
                      </a:pPr>
                      <a:r>
                        <a:rPr lang="tr-TR" sz="2400" b="1" dirty="0">
                          <a:effectLst/>
                          <a:latin typeface="Arial" panose="020B0604020202020204" pitchFamily="34" charset="0"/>
                          <a:ea typeface="Times New Roman" panose="02020603050405020304" pitchFamily="18" charset="0"/>
                          <a:cs typeface="Times New Roman" panose="02020603050405020304" pitchFamily="18" charset="0"/>
                        </a:rPr>
                        <a:t>Standard </a:t>
                      </a:r>
                      <a:r>
                        <a:rPr lang="tr-TR" sz="2400" b="1" dirty="0" err="1">
                          <a:effectLst/>
                          <a:latin typeface="Arial" panose="020B0604020202020204" pitchFamily="34" charset="0"/>
                          <a:ea typeface="Times New Roman" panose="02020603050405020304" pitchFamily="18" charset="0"/>
                          <a:cs typeface="Times New Roman" panose="02020603050405020304" pitchFamily="18" charset="0"/>
                        </a:rPr>
                        <a:t>Deviation</a:t>
                      </a:r>
                      <a:r>
                        <a:rPr lang="tr-TR" sz="2400" b="1" dirty="0">
                          <a:effectLst/>
                          <a:latin typeface="Arial" panose="020B0604020202020204" pitchFamily="34" charset="0"/>
                          <a:ea typeface="Times New Roman" panose="02020603050405020304" pitchFamily="18" charset="0"/>
                          <a:cs typeface="Times New Roman" panose="02020603050405020304" pitchFamily="18" charset="0"/>
                        </a:rPr>
                        <a:t> </a:t>
                      </a:r>
                      <a:r>
                        <a:rPr lang="tr-TR" sz="2400" b="1" dirty="0" err="1">
                          <a:effectLst/>
                          <a:latin typeface="Arial" panose="020B0604020202020204" pitchFamily="34" charset="0"/>
                          <a:ea typeface="Times New Roman" panose="02020603050405020304" pitchFamily="18" charset="0"/>
                          <a:cs typeface="Times New Roman" panose="02020603050405020304" pitchFamily="18" charset="0"/>
                        </a:rPr>
                        <a:t>for</a:t>
                      </a:r>
                      <a:r>
                        <a:rPr lang="tr-TR" sz="2400" b="1" dirty="0">
                          <a:effectLst/>
                          <a:latin typeface="Arial" panose="020B0604020202020204" pitchFamily="34" charset="0"/>
                          <a:ea typeface="Times New Roman" panose="02020603050405020304" pitchFamily="18" charset="0"/>
                          <a:cs typeface="Times New Roman" panose="02020603050405020304" pitchFamily="18" charset="0"/>
                        </a:rPr>
                        <a:t> Test</a:t>
                      </a:r>
                      <a:endParaRPr lang="tr-T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a:lnSpc>
                          <a:spcPct val="115000"/>
                        </a:lnSpc>
                        <a:spcAft>
                          <a:spcPts val="0"/>
                        </a:spcAft>
                      </a:pPr>
                      <a:r>
                        <a:rPr lang="tr-TR" sz="2400" b="1">
                          <a:solidFill>
                            <a:srgbClr val="000000"/>
                          </a:solidFill>
                          <a:effectLst/>
                          <a:latin typeface="Calibri" panose="020F0502020204030204" pitchFamily="34" charset="0"/>
                          <a:ea typeface="Calibri" panose="020F0502020204030204" pitchFamily="34" charset="0"/>
                          <a:cs typeface="Calibri" panose="020F0502020204030204" pitchFamily="34" charset="0"/>
                        </a:rPr>
                        <a:t>11,73</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397614604"/>
                  </a:ext>
                </a:extLst>
              </a:tr>
              <a:tr h="430565">
                <a:tc>
                  <a:txBody>
                    <a:bodyPr/>
                    <a:lstStyle/>
                    <a:p>
                      <a:pPr>
                        <a:lnSpc>
                          <a:spcPct val="115000"/>
                        </a:lnSpc>
                        <a:spcAft>
                          <a:spcPts val="0"/>
                        </a:spcAft>
                      </a:pPr>
                      <a:r>
                        <a:rPr lang="tr-TR" sz="24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KR21</a:t>
                      </a:r>
                      <a:endParaRPr lang="tr-T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ABEA"/>
                    </a:solidFill>
                  </a:tcPr>
                </a:tc>
                <a:tc>
                  <a:txBody>
                    <a:bodyPr/>
                    <a:lstStyle/>
                    <a:p>
                      <a:pPr algn="ctr">
                        <a:lnSpc>
                          <a:spcPct val="115000"/>
                        </a:lnSpc>
                        <a:spcAft>
                          <a:spcPts val="0"/>
                        </a:spcAft>
                      </a:pPr>
                      <a:r>
                        <a:rPr lang="tr-TR" sz="2400" b="1">
                          <a:solidFill>
                            <a:srgbClr val="000000"/>
                          </a:solidFill>
                          <a:effectLst/>
                          <a:latin typeface="Calibri" panose="020F0502020204030204" pitchFamily="34" charset="0"/>
                          <a:ea typeface="Calibri" panose="020F0502020204030204" pitchFamily="34" charset="0"/>
                          <a:cs typeface="Calibri" panose="020F0502020204030204" pitchFamily="34" charset="0"/>
                        </a:rPr>
                        <a:t>0,86</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ABEA"/>
                    </a:solidFill>
                  </a:tcPr>
                </a:tc>
                <a:extLst>
                  <a:ext uri="{0D108BD9-81ED-4DB2-BD59-A6C34878D82A}">
                    <a16:rowId xmlns:a16="http://schemas.microsoft.com/office/drawing/2014/main" val="986104286"/>
                  </a:ext>
                </a:extLst>
              </a:tr>
              <a:tr h="430565">
                <a:tc>
                  <a:txBody>
                    <a:bodyPr/>
                    <a:lstStyle/>
                    <a:p>
                      <a:pPr>
                        <a:lnSpc>
                          <a:spcPct val="115000"/>
                        </a:lnSpc>
                        <a:spcAft>
                          <a:spcPts val="0"/>
                        </a:spcAft>
                      </a:pPr>
                      <a:r>
                        <a:rPr lang="tr-TR" sz="2400" b="1" dirty="0">
                          <a:effectLst/>
                          <a:latin typeface="Arial" panose="020B0604020202020204" pitchFamily="34" charset="0"/>
                          <a:ea typeface="Times New Roman" panose="02020603050405020304" pitchFamily="18" charset="0"/>
                          <a:cs typeface="Times New Roman" panose="02020603050405020304" pitchFamily="18" charset="0"/>
                        </a:rPr>
                        <a:t>KR20</a:t>
                      </a:r>
                      <a:endParaRPr lang="tr-T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CC"/>
                    </a:solidFill>
                  </a:tcPr>
                </a:tc>
                <a:tc>
                  <a:txBody>
                    <a:bodyPr/>
                    <a:lstStyle/>
                    <a:p>
                      <a:pPr algn="ctr">
                        <a:lnSpc>
                          <a:spcPct val="115000"/>
                        </a:lnSpc>
                        <a:spcAft>
                          <a:spcPts val="0"/>
                        </a:spcAft>
                      </a:pPr>
                      <a:r>
                        <a:rPr lang="tr-TR"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0,89</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CC"/>
                    </a:solidFill>
                  </a:tcPr>
                </a:tc>
                <a:extLst>
                  <a:ext uri="{0D108BD9-81ED-4DB2-BD59-A6C34878D82A}">
                    <a16:rowId xmlns:a16="http://schemas.microsoft.com/office/drawing/2014/main" val="3919536935"/>
                  </a:ext>
                </a:extLst>
              </a:tr>
            </a:tbl>
          </a:graphicData>
        </a:graphic>
      </p:graphicFrame>
      <p:graphicFrame>
        <p:nvGraphicFramePr>
          <p:cNvPr id="9" name="Tablo 8"/>
          <p:cNvGraphicFramePr>
            <a:graphicFrameLocks noGrp="1"/>
          </p:cNvGraphicFramePr>
          <p:nvPr>
            <p:extLst>
              <p:ext uri="{D42A27DB-BD31-4B8C-83A1-F6EECF244321}">
                <p14:modId xmlns:p14="http://schemas.microsoft.com/office/powerpoint/2010/main" val="2980243238"/>
              </p:ext>
            </p:extLst>
          </p:nvPr>
        </p:nvGraphicFramePr>
        <p:xfrm>
          <a:off x="6918158" y="1909896"/>
          <a:ext cx="4824663" cy="3468220"/>
        </p:xfrm>
        <a:graphic>
          <a:graphicData uri="http://schemas.openxmlformats.org/drawingml/2006/table">
            <a:tbl>
              <a:tblPr firstRow="1" firstCol="1" bandRow="1"/>
              <a:tblGrid>
                <a:gridCol w="2401058">
                  <a:extLst>
                    <a:ext uri="{9D8B030D-6E8A-4147-A177-3AD203B41FA5}">
                      <a16:colId xmlns:a16="http://schemas.microsoft.com/office/drawing/2014/main" val="937265012"/>
                    </a:ext>
                  </a:extLst>
                </a:gridCol>
                <a:gridCol w="1039973">
                  <a:extLst>
                    <a:ext uri="{9D8B030D-6E8A-4147-A177-3AD203B41FA5}">
                      <a16:colId xmlns:a16="http://schemas.microsoft.com/office/drawing/2014/main" val="3217680511"/>
                    </a:ext>
                  </a:extLst>
                </a:gridCol>
                <a:gridCol w="1118937">
                  <a:extLst>
                    <a:ext uri="{9D8B030D-6E8A-4147-A177-3AD203B41FA5}">
                      <a16:colId xmlns:a16="http://schemas.microsoft.com/office/drawing/2014/main" val="2233608297"/>
                    </a:ext>
                  </a:extLst>
                </a:gridCol>
                <a:gridCol w="264695">
                  <a:extLst>
                    <a:ext uri="{9D8B030D-6E8A-4147-A177-3AD203B41FA5}">
                      <a16:colId xmlns:a16="http://schemas.microsoft.com/office/drawing/2014/main" val="1857057277"/>
                    </a:ext>
                  </a:extLst>
                </a:gridCol>
              </a:tblGrid>
              <a:tr h="494221">
                <a:tc gridSpan="2">
                  <a:txBody>
                    <a:bodyPr/>
                    <a:lstStyle/>
                    <a:p>
                      <a:pPr>
                        <a:lnSpc>
                          <a:spcPct val="115000"/>
                        </a:lnSpc>
                        <a:spcAft>
                          <a:spcPts val="0"/>
                        </a:spcAft>
                      </a:pPr>
                      <a:r>
                        <a:rPr lang="tr-TR" sz="1600" dirty="0" err="1">
                          <a:effectLst/>
                          <a:latin typeface="Arial Black" panose="020B0A04020102020204" pitchFamily="34" charset="0"/>
                          <a:ea typeface="Times New Roman" panose="02020603050405020304" pitchFamily="18" charset="0"/>
                          <a:cs typeface="Arial" panose="020B0604020202020204" pitchFamily="34" charset="0"/>
                        </a:rPr>
                        <a:t>Reliability</a:t>
                      </a:r>
                      <a:r>
                        <a:rPr lang="tr-TR" sz="1600" dirty="0">
                          <a:effectLst/>
                          <a:latin typeface="Arial Black" panose="020B0A04020102020204" pitchFamily="34" charset="0"/>
                          <a:ea typeface="Times New Roman" panose="02020603050405020304" pitchFamily="18" charset="0"/>
                          <a:cs typeface="Arial" panose="020B0604020202020204" pitchFamily="34" charset="0"/>
                        </a:rPr>
                        <a:t> </a:t>
                      </a:r>
                      <a:r>
                        <a:rPr lang="tr-TR" sz="1600" dirty="0" err="1">
                          <a:effectLst/>
                          <a:latin typeface="Arial Black" panose="020B0A04020102020204" pitchFamily="34" charset="0"/>
                          <a:ea typeface="Times New Roman" panose="02020603050405020304" pitchFamily="18" charset="0"/>
                          <a:cs typeface="Arial" panose="020B0604020202020204" pitchFamily="34" charset="0"/>
                        </a:rPr>
                        <a:t>Calculator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hMerge="1">
                  <a:txBody>
                    <a:bodyPr/>
                    <a:lstStyle/>
                    <a:p>
                      <a:endParaRPr lang="tr-TR"/>
                    </a:p>
                  </a:txBody>
                  <a:tcPr/>
                </a:tc>
                <a:tc gridSpan="2">
                  <a:txBody>
                    <a:bodyPr/>
                    <a:lstStyle/>
                    <a:p>
                      <a:pPr>
                        <a:lnSpc>
                          <a:spcPct val="115000"/>
                        </a:lnSpc>
                        <a:spcAft>
                          <a:spcPts val="100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a:noFill/>
                    </a:lnL>
                    <a:lnR>
                      <a:noFill/>
                    </a:lnR>
                    <a:lnT>
                      <a:noFill/>
                    </a:lnT>
                    <a:lnB>
                      <a:noFill/>
                    </a:lnB>
                  </a:tcPr>
                </a:tc>
                <a:tc hMerge="1">
                  <a:txBody>
                    <a:bodyPr/>
                    <a:lstStyle/>
                    <a:p>
                      <a:endParaRPr lang="tr-TR"/>
                    </a:p>
                  </a:txBody>
                  <a:tcPr/>
                </a:tc>
                <a:extLst>
                  <a:ext uri="{0D108BD9-81ED-4DB2-BD59-A6C34878D82A}">
                    <a16:rowId xmlns:a16="http://schemas.microsoft.com/office/drawing/2014/main" val="3366816468"/>
                  </a:ext>
                </a:extLst>
              </a:tr>
              <a:tr h="741332">
                <a:tc gridSpan="4">
                  <a:txBody>
                    <a:bodyPr/>
                    <a:lstStyle/>
                    <a:p>
                      <a:pPr>
                        <a:lnSpc>
                          <a:spcPct val="115000"/>
                        </a:lnSpc>
                        <a:spcAft>
                          <a:spcPts val="0"/>
                        </a:spcAft>
                      </a:pPr>
                      <a:r>
                        <a:rPr lang="tr-TR" sz="1600" b="1" dirty="0" err="1">
                          <a:effectLst/>
                          <a:latin typeface="Arial" panose="020B0604020202020204" pitchFamily="34" charset="0"/>
                          <a:ea typeface="Times New Roman" panose="02020603050405020304" pitchFamily="18" charset="0"/>
                          <a:cs typeface="Times New Roman" panose="02020603050405020304" pitchFamily="18" charset="0"/>
                        </a:rPr>
                        <a:t>created</a:t>
                      </a:r>
                      <a:r>
                        <a:rPr lang="tr-TR" sz="1600" b="1" dirty="0">
                          <a:effectLst/>
                          <a:latin typeface="Arial" panose="020B0604020202020204" pitchFamily="34" charset="0"/>
                          <a:ea typeface="Times New Roman" panose="02020603050405020304" pitchFamily="18" charset="0"/>
                          <a:cs typeface="Times New Roman" panose="02020603050405020304" pitchFamily="18" charset="0"/>
                        </a:rPr>
                        <a:t> </a:t>
                      </a:r>
                      <a:r>
                        <a:rPr lang="tr-TR" sz="1600" b="1" dirty="0" err="1">
                          <a:effectLst/>
                          <a:latin typeface="Arial" panose="020B0604020202020204" pitchFamily="34" charset="0"/>
                          <a:ea typeface="Times New Roman" panose="02020603050405020304" pitchFamily="18" charset="0"/>
                          <a:cs typeface="Times New Roman" panose="02020603050405020304" pitchFamily="18" charset="0"/>
                        </a:rPr>
                        <a:t>by</a:t>
                      </a:r>
                      <a:r>
                        <a:rPr lang="tr-TR" sz="1600" b="1" dirty="0">
                          <a:effectLst/>
                          <a:latin typeface="Arial" panose="020B0604020202020204" pitchFamily="34" charset="0"/>
                          <a:ea typeface="Times New Roman" panose="02020603050405020304" pitchFamily="18" charset="0"/>
                          <a:cs typeface="Times New Roman" panose="02020603050405020304" pitchFamily="18" charset="0"/>
                        </a:rPr>
                        <a:t> Del </a:t>
                      </a:r>
                      <a:r>
                        <a:rPr lang="tr-TR" sz="1600" b="1" dirty="0" err="1">
                          <a:effectLst/>
                          <a:latin typeface="Arial" panose="020B0604020202020204" pitchFamily="34" charset="0"/>
                          <a:ea typeface="Times New Roman" panose="02020603050405020304" pitchFamily="18" charset="0"/>
                          <a:cs typeface="Times New Roman" panose="02020603050405020304" pitchFamily="18" charset="0"/>
                        </a:rPr>
                        <a:t>Siegle</a:t>
                      </a:r>
                      <a:r>
                        <a:rPr lang="tr-TR" sz="1600" b="1" dirty="0">
                          <a:effectLst/>
                          <a:latin typeface="Arial" panose="020B0604020202020204" pitchFamily="34" charset="0"/>
                          <a:ea typeface="Times New Roman" panose="02020603050405020304" pitchFamily="18" charset="0"/>
                          <a:cs typeface="Times New Roman" panose="02020603050405020304" pitchFamily="18" charset="0"/>
                        </a:rPr>
                        <a:t> (del.siegle@uconn.edu)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tr-TR" sz="1600" b="1" dirty="0" err="1">
                          <a:effectLst/>
                          <a:latin typeface="Arial" panose="020B0604020202020204" pitchFamily="34" charset="0"/>
                          <a:ea typeface="Times New Roman" panose="02020603050405020304" pitchFamily="18" charset="0"/>
                          <a:cs typeface="Times New Roman" panose="02020603050405020304" pitchFamily="18" charset="0"/>
                        </a:rPr>
                        <a:t>for</a:t>
                      </a:r>
                      <a:r>
                        <a:rPr lang="tr-TR" sz="1600" b="1" dirty="0">
                          <a:effectLst/>
                          <a:latin typeface="Arial" panose="020B0604020202020204" pitchFamily="34" charset="0"/>
                          <a:ea typeface="Times New Roman" panose="02020603050405020304" pitchFamily="18" charset="0"/>
                          <a:cs typeface="Times New Roman" panose="02020603050405020304" pitchFamily="18" charset="0"/>
                        </a:rPr>
                        <a:t> EPSY 5601</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168638360"/>
                  </a:ext>
                </a:extLst>
              </a:tr>
              <a:tr h="271822">
                <a:tc>
                  <a:txBody>
                    <a:bodyPr/>
                    <a:lstStyle/>
                    <a:p>
                      <a:pPr>
                        <a:lnSpc>
                          <a:spcPct val="115000"/>
                        </a:lnSpc>
                      </a:pPr>
                      <a:endParaRPr lang="tr-TR" sz="1100">
                        <a:effectLst/>
                        <a:latin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gridSpan="2">
                  <a:txBody>
                    <a:bodyPr/>
                    <a:lstStyle/>
                    <a:p>
                      <a:endParaRPr lang="tr-TR" dirty="0"/>
                    </a:p>
                  </a:txBody>
                  <a:tcPr marL="44450" marR="44450" marT="0" marB="0" anchor="b">
                    <a:lnL>
                      <a:noFill/>
                    </a:lnL>
                    <a:lnR>
                      <a:noFill/>
                    </a:lnR>
                    <a:lnT>
                      <a:noFill/>
                    </a:lnT>
                    <a:lnB>
                      <a:noFill/>
                    </a:lnB>
                  </a:tcPr>
                </a:tc>
                <a:tc hMerge="1">
                  <a:txBody>
                    <a:bodyPr/>
                    <a:lstStyle/>
                    <a:p>
                      <a:endParaRPr lang="tr-TR"/>
                    </a:p>
                  </a:txBody>
                  <a:tcPr/>
                </a:tc>
                <a:tc>
                  <a:txBody>
                    <a:bodyPr/>
                    <a:lstStyle/>
                    <a:p>
                      <a:pPr>
                        <a:lnSpc>
                          <a:spcPct val="115000"/>
                        </a:lnSpc>
                        <a:spcAft>
                          <a:spcPts val="100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a:noFill/>
                    </a:lnL>
                    <a:lnR>
                      <a:noFill/>
                    </a:lnR>
                    <a:lnT>
                      <a:noFill/>
                    </a:lnT>
                    <a:lnB>
                      <a:noFill/>
                    </a:lnB>
                  </a:tcPr>
                </a:tc>
                <a:extLst>
                  <a:ext uri="{0D108BD9-81ED-4DB2-BD59-A6C34878D82A}">
                    <a16:rowId xmlns:a16="http://schemas.microsoft.com/office/drawing/2014/main" val="2503607909"/>
                  </a:ext>
                </a:extLst>
              </a:tr>
              <a:tr h="271822">
                <a:tc>
                  <a:txBody>
                    <a:bodyPr/>
                    <a:lstStyle/>
                    <a:p>
                      <a:pPr>
                        <a:lnSpc>
                          <a:spcPct val="115000"/>
                        </a:lnSpc>
                      </a:pPr>
                      <a:endParaRPr lang="tr-TR" sz="1100">
                        <a:effectLst/>
                        <a:latin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gridSpan="2">
                  <a:txBody>
                    <a:bodyPr/>
                    <a:lstStyle/>
                    <a:p>
                      <a:endParaRPr lang="tr-TR"/>
                    </a:p>
                  </a:txBody>
                  <a:tcPr marL="44450" marR="44450" marT="0" marB="0" anchor="b">
                    <a:lnL>
                      <a:noFill/>
                    </a:lnL>
                    <a:lnR>
                      <a:noFill/>
                    </a:lnR>
                    <a:lnT>
                      <a:noFill/>
                    </a:lnT>
                    <a:lnB>
                      <a:noFill/>
                    </a:lnB>
                  </a:tcPr>
                </a:tc>
                <a:tc hMerge="1">
                  <a:txBody>
                    <a:bodyPr/>
                    <a:lstStyle/>
                    <a:p>
                      <a:endParaRPr lang="tr-TR"/>
                    </a:p>
                  </a:txBody>
                  <a:tcPr/>
                </a:tc>
                <a:tc>
                  <a:txBody>
                    <a:bodyPr/>
                    <a:lstStyle/>
                    <a:p>
                      <a:pPr>
                        <a:lnSpc>
                          <a:spcPct val="115000"/>
                        </a:lnSpc>
                        <a:spcAft>
                          <a:spcPts val="10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a:noFill/>
                    </a:lnL>
                    <a:lnR>
                      <a:noFill/>
                    </a:lnR>
                    <a:lnT>
                      <a:noFill/>
                    </a:lnT>
                    <a:lnB>
                      <a:noFill/>
                    </a:lnB>
                  </a:tcPr>
                </a:tc>
                <a:extLst>
                  <a:ext uri="{0D108BD9-81ED-4DB2-BD59-A6C34878D82A}">
                    <a16:rowId xmlns:a16="http://schemas.microsoft.com/office/drawing/2014/main" val="1666223022"/>
                  </a:ext>
                </a:extLst>
              </a:tr>
              <a:tr h="614717">
                <a:tc>
                  <a:txBody>
                    <a:bodyPr/>
                    <a:lstStyle/>
                    <a:p>
                      <a:pPr>
                        <a:lnSpc>
                          <a:spcPct val="115000"/>
                        </a:lnSpc>
                      </a:pPr>
                      <a:endParaRPr lang="tr-TR" sz="1100">
                        <a:effectLst/>
                        <a:latin typeface="Calibri" panose="020F0502020204030204" pitchFamily="34" charset="0"/>
                        <a:cs typeface="Times New Roman" panose="02020603050405020304" pitchFamily="18" charset="0"/>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tcPr>
                </a:tc>
                <a:tc gridSpan="2">
                  <a:txBody>
                    <a:bodyPr/>
                    <a:lstStyle/>
                    <a:p>
                      <a:endParaRPr lang="tr-T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nSpc>
                          <a:spcPct val="115000"/>
                        </a:lnSpc>
                        <a:spcAft>
                          <a:spcPts val="10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a:noFill/>
                    </a:lnL>
                    <a:lnR>
                      <a:noFill/>
                    </a:lnR>
                    <a:lnT>
                      <a:noFill/>
                    </a:lnT>
                    <a:lnB>
                      <a:noFill/>
                    </a:lnB>
                  </a:tcPr>
                </a:tc>
                <a:extLst>
                  <a:ext uri="{0D108BD9-81ED-4DB2-BD59-A6C34878D82A}">
                    <a16:rowId xmlns:a16="http://schemas.microsoft.com/office/drawing/2014/main" val="1724066098"/>
                  </a:ext>
                </a:extLst>
              </a:tr>
              <a:tr h="741332">
                <a:tc>
                  <a:txBody>
                    <a:bodyPr/>
                    <a:lstStyle/>
                    <a:p>
                      <a:pPr>
                        <a:lnSpc>
                          <a:spcPct val="115000"/>
                        </a:lnSpc>
                        <a:spcAft>
                          <a:spcPts val="0"/>
                        </a:spcAft>
                      </a:pPr>
                      <a:r>
                        <a:rPr lang="tr-TR" sz="2000" dirty="0" err="1">
                          <a:effectLst/>
                          <a:latin typeface="Arial" panose="020B0604020202020204" pitchFamily="34" charset="0"/>
                          <a:ea typeface="Times New Roman" panose="02020603050405020304" pitchFamily="18" charset="0"/>
                          <a:cs typeface="Times New Roman" panose="02020603050405020304" pitchFamily="18" charset="0"/>
                        </a:rPr>
                        <a:t>Questions</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CF305"/>
                    </a:solidFill>
                  </a:tcPr>
                </a:tc>
                <a:tc gridSpan="2">
                  <a:txBody>
                    <a:bodyPr/>
                    <a:lstStyle/>
                    <a:p>
                      <a:pPr>
                        <a:lnSpc>
                          <a:spcPct val="115000"/>
                        </a:lnSpc>
                        <a:spcAft>
                          <a:spcPts val="0"/>
                        </a:spcAft>
                      </a:pPr>
                      <a:r>
                        <a:rPr lang="tr-TR" sz="2000" dirty="0" err="1">
                          <a:effectLst/>
                          <a:latin typeface="Arial" panose="020B0604020202020204" pitchFamily="34" charset="0"/>
                          <a:ea typeface="Times New Roman" panose="02020603050405020304" pitchFamily="18" charset="0"/>
                          <a:cs typeface="Times New Roman" panose="02020603050405020304" pitchFamily="18" charset="0"/>
                        </a:rPr>
                        <a:t>Subjects</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lang="tr-TR"/>
                    </a:p>
                  </a:txBody>
                  <a:tcPr/>
                </a:tc>
                <a:tc>
                  <a:txBody>
                    <a:bodyPr/>
                    <a:lstStyle/>
                    <a:p>
                      <a:pPr>
                        <a:lnSpc>
                          <a:spcPct val="115000"/>
                        </a:lnSpc>
                        <a:spcAft>
                          <a:spcPts val="10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54765699"/>
                  </a:ext>
                </a:extLst>
              </a:tr>
              <a:tr h="204538">
                <a:tc>
                  <a:txBody>
                    <a:bodyPr/>
                    <a:lstStyle/>
                    <a:p>
                      <a:pPr>
                        <a:lnSpc>
                          <a:spcPct val="115000"/>
                        </a:lnSpc>
                        <a:spcAft>
                          <a:spcPts val="0"/>
                        </a:spcAft>
                      </a:pPr>
                      <a:r>
                        <a:rPr lang="tr-TR" sz="2000" b="1" dirty="0" smtClean="0">
                          <a:effectLst/>
                          <a:latin typeface="Arial" panose="020B0604020202020204" pitchFamily="34" charset="0"/>
                          <a:ea typeface="Calibri" panose="020F0502020204030204" pitchFamily="34" charset="0"/>
                          <a:cs typeface="Times New Roman" panose="02020603050405020304" pitchFamily="18" charset="0"/>
                        </a:rPr>
                        <a:t>82</a:t>
                      </a:r>
                      <a:endParaRPr lang="tr-TR"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CF305"/>
                    </a:solidFill>
                  </a:tcPr>
                </a:tc>
                <a:tc gridSpan="2">
                  <a:txBody>
                    <a:bodyPr/>
                    <a:lstStyle/>
                    <a:p>
                      <a:pPr>
                        <a:lnSpc>
                          <a:spcPct val="115000"/>
                        </a:lnSpc>
                        <a:spcAft>
                          <a:spcPts val="0"/>
                        </a:spcAft>
                      </a:pPr>
                      <a:r>
                        <a:rPr lang="tr-TR" sz="2000" b="1" dirty="0" smtClean="0">
                          <a:effectLst/>
                          <a:latin typeface="Arial" panose="020B0604020202020204" pitchFamily="34" charset="0"/>
                          <a:ea typeface="Calibri" panose="020F0502020204030204" pitchFamily="34" charset="0"/>
                          <a:cs typeface="Times New Roman" panose="02020603050405020304" pitchFamily="18" charset="0"/>
                        </a:rPr>
                        <a:t>300</a:t>
                      </a:r>
                      <a:endParaRPr lang="tr-TR"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tr-TR"/>
                    </a:p>
                  </a:txBody>
                  <a:tcPr/>
                </a:tc>
                <a:tc>
                  <a:txBody>
                    <a:bodyPr/>
                    <a:lstStyle/>
                    <a:p>
                      <a:pPr>
                        <a:lnSpc>
                          <a:spcPct val="115000"/>
                        </a:lnSpc>
                        <a:spcAft>
                          <a:spcPts val="100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912089872"/>
                  </a:ext>
                </a:extLst>
              </a:tr>
            </a:tbl>
          </a:graphicData>
        </a:graphic>
      </p:graphicFrame>
    </p:spTree>
    <p:extLst>
      <p:ext uri="{BB962C8B-B14F-4D97-AF65-F5344CB8AC3E}">
        <p14:creationId xmlns:p14="http://schemas.microsoft.com/office/powerpoint/2010/main" val="40305567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SINAV ZORLUK İNDEKSİ </a:t>
            </a:r>
            <a:endParaRPr lang="tr-TR" sz="32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751047773"/>
              </p:ext>
            </p:extLst>
          </p:nvPr>
        </p:nvGraphicFramePr>
        <p:xfrm>
          <a:off x="609600" y="1828797"/>
          <a:ext cx="10633656" cy="4106280"/>
        </p:xfrm>
        <a:graphic>
          <a:graphicData uri="http://schemas.openxmlformats.org/drawingml/2006/table">
            <a:tbl>
              <a:tblPr firstRow="1" firstCol="1" bandRow="1"/>
              <a:tblGrid>
                <a:gridCol w="5339598">
                  <a:extLst>
                    <a:ext uri="{9D8B030D-6E8A-4147-A177-3AD203B41FA5}">
                      <a16:colId xmlns:a16="http://schemas.microsoft.com/office/drawing/2014/main" val="20000"/>
                    </a:ext>
                  </a:extLst>
                </a:gridCol>
                <a:gridCol w="2426670">
                  <a:extLst>
                    <a:ext uri="{9D8B030D-6E8A-4147-A177-3AD203B41FA5}">
                      <a16:colId xmlns:a16="http://schemas.microsoft.com/office/drawing/2014/main" val="20001"/>
                    </a:ext>
                  </a:extLst>
                </a:gridCol>
                <a:gridCol w="2867388">
                  <a:extLst>
                    <a:ext uri="{9D8B030D-6E8A-4147-A177-3AD203B41FA5}">
                      <a16:colId xmlns:a16="http://schemas.microsoft.com/office/drawing/2014/main" val="20002"/>
                    </a:ext>
                  </a:extLst>
                </a:gridCol>
              </a:tblGrid>
              <a:tr h="438847">
                <a:tc>
                  <a:txBody>
                    <a:bodyPr/>
                    <a:lstStyle/>
                    <a:p>
                      <a:pPr algn="l"/>
                      <a:endParaRPr lang="tr-TR"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Zorluk indeksi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Yorum</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49128">
                <a:tc>
                  <a:txBody>
                    <a:bodyPr/>
                    <a:lstStyle/>
                    <a:p>
                      <a:pPr algn="l"/>
                      <a:r>
                        <a:rPr lang="tr-TR" sz="2400" b="1" dirty="0" smtClean="0">
                          <a:effectLst/>
                          <a:latin typeface="Cambria" panose="02040503050406030204" pitchFamily="18" charset="0"/>
                          <a:ea typeface="Cambria" panose="02040503050406030204" pitchFamily="18" charset="0"/>
                        </a:rPr>
                        <a:t>2023-2024</a:t>
                      </a:r>
                      <a:endParaRPr lang="tr-TR" sz="2400" b="1" dirty="0">
                        <a:effectLst/>
                        <a:latin typeface="Cambria" panose="02040503050406030204" pitchFamily="18" charset="0"/>
                        <a:ea typeface="Cambria" panose="020405030504060302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mn-lt"/>
                          <a:ea typeface="Times New Roman" panose="02020603050405020304" pitchFamily="18" charset="0"/>
                          <a:cs typeface="Times New Roman" panose="02020603050405020304" pitchFamily="18" charset="0"/>
                        </a:rPr>
                        <a:t>56,46</a:t>
                      </a:r>
                      <a:endParaRPr lang="tr-TR" sz="24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2400" b="1">
                          <a:effectLst/>
                          <a:latin typeface="+mn-lt"/>
                          <a:ea typeface="Times New Roman" panose="02020603050405020304" pitchFamily="18" charset="0"/>
                          <a:cs typeface="Times New Roman" panose="02020603050405020304" pitchFamily="18" charset="0"/>
                        </a:rPr>
                        <a:t>ORTA GÜÇLÜKTE</a:t>
                      </a:r>
                      <a:endParaRPr lang="tr-TR" sz="24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91940075"/>
                  </a:ext>
                </a:extLst>
              </a:tr>
              <a:tr h="623661">
                <a:tc>
                  <a:txBody>
                    <a:bodyPr/>
                    <a:lstStyle/>
                    <a:p>
                      <a:pPr algn="l">
                        <a:lnSpc>
                          <a:spcPct val="115000"/>
                        </a:lnSpc>
                        <a:spcAft>
                          <a:spcPts val="0"/>
                        </a:spcAft>
                      </a:pPr>
                      <a:r>
                        <a:rPr lang="tr-TR" sz="2400" b="1" dirty="0" smtClean="0">
                          <a:effectLst/>
                          <a:latin typeface="Cambria" panose="02040503050406030204" pitchFamily="18" charset="0"/>
                          <a:ea typeface="Times New Roman" panose="02020603050405020304" pitchFamily="18" charset="0"/>
                          <a:cs typeface="Times New Roman" panose="02020603050405020304" pitchFamily="18" charset="0"/>
                        </a:rPr>
                        <a:t>2022-2023</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tr-TR" sz="2400" b="1" dirty="0">
                          <a:effectLst/>
                          <a:latin typeface="+mn-lt"/>
                          <a:ea typeface="Times New Roman" panose="02020603050405020304" pitchFamily="18" charset="0"/>
                          <a:cs typeface="Times New Roman" panose="02020603050405020304" pitchFamily="18" charset="0"/>
                        </a:rPr>
                        <a:t>66,14</a:t>
                      </a:r>
                      <a:endParaRPr lang="tr-TR" sz="24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tr-TR" sz="2400" b="1">
                          <a:effectLst/>
                          <a:latin typeface="+mn-lt"/>
                          <a:ea typeface="Calibri" panose="020F0502020204030204" pitchFamily="34" charset="0"/>
                          <a:cs typeface="Times New Roman" panose="02020603050405020304" pitchFamily="18" charset="0"/>
                        </a:rPr>
                        <a:t>KOLAY</a:t>
                      </a:r>
                      <a:endParaRPr lang="tr-TR" sz="24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1"/>
                  </a:ext>
                </a:extLst>
              </a:tr>
              <a:tr h="623661">
                <a:tc>
                  <a:txBody>
                    <a:bodyPr/>
                    <a:lstStyle/>
                    <a:p>
                      <a:pPr algn="l">
                        <a:lnSpc>
                          <a:spcPct val="115000"/>
                        </a:lnSpc>
                        <a:spcAft>
                          <a:spcPts val="0"/>
                        </a:spcAft>
                      </a:pPr>
                      <a:r>
                        <a:rPr lang="tr-TR" sz="2400" b="1" dirty="0">
                          <a:effectLst/>
                          <a:latin typeface="Cambria" panose="02040503050406030204" pitchFamily="18" charset="0"/>
                          <a:ea typeface="Times New Roman" panose="02020603050405020304" pitchFamily="18" charset="0"/>
                          <a:cs typeface="Times New Roman" panose="02020603050405020304" pitchFamily="18" charset="0"/>
                        </a:rPr>
                        <a:t>2021-2022</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mn-lt"/>
                          <a:ea typeface="Times New Roman" panose="02020603050405020304" pitchFamily="18" charset="0"/>
                          <a:cs typeface="Times New Roman" panose="02020603050405020304" pitchFamily="18" charset="0"/>
                        </a:rPr>
                        <a:t>58,98</a:t>
                      </a:r>
                      <a:endParaRPr lang="tr-TR" sz="24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a:effectLst/>
                          <a:latin typeface="+mn-lt"/>
                          <a:ea typeface="Calibri" panose="020F0502020204030204" pitchFamily="34" charset="0"/>
                          <a:cs typeface="Times New Roman" panose="02020603050405020304" pitchFamily="18" charset="0"/>
                        </a:rPr>
                        <a:t>ORTA GÜÇLÜKTE</a:t>
                      </a:r>
                      <a:endParaRPr lang="tr-TR" sz="24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23661">
                <a:tc>
                  <a:txBody>
                    <a:bodyPr/>
                    <a:lstStyle/>
                    <a:p>
                      <a:pPr algn="l">
                        <a:lnSpc>
                          <a:spcPct val="115000"/>
                        </a:lnSpc>
                        <a:spcAft>
                          <a:spcPts val="0"/>
                        </a:spcAft>
                      </a:pPr>
                      <a:r>
                        <a:rPr lang="tr-TR" sz="2400" b="1" dirty="0">
                          <a:effectLst/>
                          <a:latin typeface="Cambria" panose="02040503050406030204" pitchFamily="18" charset="0"/>
                          <a:ea typeface="Times New Roman" panose="02020603050405020304" pitchFamily="18" charset="0"/>
                          <a:cs typeface="Times New Roman" panose="02020603050405020304" pitchFamily="18" charset="0"/>
                        </a:rPr>
                        <a:t>2020-2021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tr-TR" sz="2400" b="1" dirty="0">
                          <a:effectLst/>
                          <a:latin typeface="+mn-lt"/>
                          <a:ea typeface="Times New Roman" panose="02020603050405020304" pitchFamily="18" charset="0"/>
                          <a:cs typeface="Times New Roman" panose="02020603050405020304" pitchFamily="18" charset="0"/>
                        </a:rPr>
                        <a:t>ONLİNE</a:t>
                      </a:r>
                      <a:endParaRPr lang="tr-TR" sz="24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tr-TR" sz="2400" b="1">
                          <a:effectLst/>
                          <a:latin typeface="+mn-lt"/>
                          <a:ea typeface="Calibri" panose="020F0502020204030204" pitchFamily="34" charset="0"/>
                          <a:cs typeface="Times New Roman" panose="02020603050405020304" pitchFamily="18" charset="0"/>
                        </a:rPr>
                        <a:t>ONLİNE</a:t>
                      </a:r>
                      <a:endParaRPr lang="tr-TR" sz="24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3"/>
                  </a:ext>
                </a:extLst>
              </a:tr>
              <a:tr h="623661">
                <a:tc>
                  <a:txBody>
                    <a:bodyPr/>
                    <a:lstStyle/>
                    <a:p>
                      <a:pPr algn="l">
                        <a:lnSpc>
                          <a:spcPct val="115000"/>
                        </a:lnSpc>
                        <a:spcAft>
                          <a:spcPts val="0"/>
                        </a:spcAft>
                      </a:pPr>
                      <a:r>
                        <a:rPr lang="tr-TR" sz="2400" b="1">
                          <a:effectLst/>
                          <a:latin typeface="Cambria" panose="02040503050406030204" pitchFamily="18" charset="0"/>
                          <a:ea typeface="Times New Roman" panose="02020603050405020304" pitchFamily="18" charset="0"/>
                          <a:cs typeface="Times New Roman" panose="02020603050405020304" pitchFamily="18" charset="0"/>
                        </a:rPr>
                        <a:t>2019-2020</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mn-lt"/>
                          <a:ea typeface="Times New Roman" panose="02020603050405020304" pitchFamily="18" charset="0"/>
                          <a:cs typeface="Times New Roman" panose="02020603050405020304" pitchFamily="18" charset="0"/>
                        </a:rPr>
                        <a:t>65,25</a:t>
                      </a:r>
                      <a:endParaRPr lang="tr-TR" sz="24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a:effectLst/>
                          <a:latin typeface="+mn-lt"/>
                          <a:ea typeface="Calibri" panose="020F0502020204030204" pitchFamily="34" charset="0"/>
                          <a:cs typeface="Times New Roman" panose="02020603050405020304" pitchFamily="18" charset="0"/>
                        </a:rPr>
                        <a:t>KOLAY</a:t>
                      </a:r>
                      <a:endParaRPr lang="tr-TR" sz="24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23661">
                <a:tc>
                  <a:txBody>
                    <a:bodyPr/>
                    <a:lstStyle/>
                    <a:p>
                      <a:pPr algn="l">
                        <a:lnSpc>
                          <a:spcPct val="115000"/>
                        </a:lnSpc>
                        <a:spcAft>
                          <a:spcPts val="0"/>
                        </a:spcAft>
                      </a:pPr>
                      <a:r>
                        <a:rPr lang="tr-TR" sz="2400" b="1" dirty="0">
                          <a:effectLst/>
                          <a:latin typeface="Cambria" panose="02040503050406030204" pitchFamily="18" charset="0"/>
                          <a:ea typeface="Times New Roman" panose="02020603050405020304" pitchFamily="18" charset="0"/>
                          <a:cs typeface="Times New Roman" panose="02020603050405020304" pitchFamily="18" charset="0"/>
                        </a:rPr>
                        <a:t>2018-2019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tr-TR" sz="2400" b="1" dirty="0">
                          <a:effectLst/>
                          <a:latin typeface="+mn-lt"/>
                          <a:ea typeface="Times New Roman" panose="02020603050405020304" pitchFamily="18" charset="0"/>
                          <a:cs typeface="Times New Roman" panose="02020603050405020304" pitchFamily="18" charset="0"/>
                        </a:rPr>
                        <a:t>66,03</a:t>
                      </a:r>
                      <a:endParaRPr lang="tr-TR" sz="24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tr-TR" sz="2400" b="1" dirty="0">
                          <a:effectLst/>
                          <a:latin typeface="+mn-lt"/>
                          <a:ea typeface="Calibri" panose="020F0502020204030204" pitchFamily="34" charset="0"/>
                          <a:cs typeface="Times New Roman" panose="02020603050405020304" pitchFamily="18" charset="0"/>
                        </a:rPr>
                        <a:t>KOLAY</a:t>
                      </a:r>
                      <a:endParaRPr lang="tr-TR" sz="2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817847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72732"/>
            <a:ext cx="10515600" cy="5404231"/>
          </a:xfrm>
        </p:spPr>
        <p:txBody>
          <a:bodyPr>
            <a:normAutofit/>
          </a:bodyPr>
          <a:lstStyle/>
          <a:p>
            <a:pPr marL="0" indent="0">
              <a:buNone/>
            </a:pPr>
            <a:r>
              <a:rPr lang="tr-TR" b="1" u="sng" dirty="0"/>
              <a:t>III. DERS KURULU: SİNDİRİM, METABOLİZMA VE MİKROBİYOLOJİ </a:t>
            </a:r>
            <a:endParaRPr lang="tr-TR" dirty="0"/>
          </a:p>
          <a:p>
            <a:endParaRPr lang="tr-TR" b="1" dirty="0" smtClean="0"/>
          </a:p>
          <a:p>
            <a:r>
              <a:rPr lang="tr-TR" b="1" dirty="0" smtClean="0"/>
              <a:t>04 </a:t>
            </a:r>
            <a:r>
              <a:rPr lang="tr-TR" b="1" dirty="0"/>
              <a:t>Aralık 2023 - 12 Ocak </a:t>
            </a:r>
            <a:r>
              <a:rPr lang="tr-TR" b="1" dirty="0" smtClean="0"/>
              <a:t>2024</a:t>
            </a:r>
            <a:r>
              <a:rPr lang="tr-TR" dirty="0" smtClean="0"/>
              <a:t>:</a:t>
            </a:r>
            <a:r>
              <a:rPr lang="tr-TR" b="1" dirty="0" smtClean="0"/>
              <a:t> </a:t>
            </a:r>
            <a:r>
              <a:rPr lang="tr-TR" dirty="0"/>
              <a:t>6 Hafta</a:t>
            </a:r>
            <a:r>
              <a:rPr lang="tr-TR" b="1" dirty="0"/>
              <a:t> </a:t>
            </a:r>
            <a:endParaRPr lang="tr-TR" dirty="0"/>
          </a:p>
          <a:p>
            <a:r>
              <a:rPr lang="tr-TR" b="1" dirty="0"/>
              <a:t>Kurul Toplam Ders Saati	</a:t>
            </a:r>
            <a:r>
              <a:rPr lang="tr-TR" dirty="0" smtClean="0"/>
              <a:t>: </a:t>
            </a:r>
            <a:r>
              <a:rPr lang="tr-TR" dirty="0"/>
              <a:t>185 Saat (20 saat </a:t>
            </a:r>
            <a:r>
              <a:rPr lang="tr-TR" dirty="0" err="1"/>
              <a:t>zorunlu,kurul</a:t>
            </a:r>
            <a:r>
              <a:rPr lang="tr-TR" dirty="0"/>
              <a:t> dersi </a:t>
            </a:r>
            <a:r>
              <a:rPr lang="tr-TR" dirty="0" smtClean="0"/>
              <a:t>					   içinde </a:t>
            </a:r>
            <a:r>
              <a:rPr lang="tr-TR" dirty="0"/>
              <a:t>%</a:t>
            </a:r>
            <a:r>
              <a:rPr lang="tr-TR" dirty="0" smtClean="0"/>
              <a:t>20,6 pratik</a:t>
            </a:r>
            <a:r>
              <a:rPr lang="tr-TR" dirty="0"/>
              <a:t>)</a:t>
            </a:r>
          </a:p>
          <a:p>
            <a:r>
              <a:rPr lang="tr-TR" b="1" dirty="0"/>
              <a:t>Pratik Sınav		         	</a:t>
            </a:r>
            <a:r>
              <a:rPr lang="tr-TR" dirty="0"/>
              <a:t>: 10 Ocak 2024- Histoloji </a:t>
            </a:r>
            <a:endParaRPr lang="tr-TR" dirty="0" smtClean="0"/>
          </a:p>
          <a:p>
            <a:pPr marL="0" indent="0">
              <a:buNone/>
            </a:pPr>
            <a:r>
              <a:rPr lang="tr-TR" dirty="0" smtClean="0"/>
              <a:t>					  11 </a:t>
            </a:r>
            <a:r>
              <a:rPr lang="tr-TR" dirty="0"/>
              <a:t>Ocak 2024 - Anatomi</a:t>
            </a:r>
          </a:p>
          <a:p>
            <a:r>
              <a:rPr lang="tr-TR" b="1" dirty="0"/>
              <a:t>Teorik Sınav	</a:t>
            </a:r>
            <a:r>
              <a:rPr lang="tr-TR" b="1" dirty="0" smtClean="0"/>
              <a:t>		</a:t>
            </a:r>
            <a:r>
              <a:rPr lang="tr-TR" dirty="0" smtClean="0"/>
              <a:t>: </a:t>
            </a:r>
            <a:r>
              <a:rPr lang="tr-TR" dirty="0"/>
              <a:t>12 Ocak 2024</a:t>
            </a:r>
          </a:p>
          <a:p>
            <a:r>
              <a:rPr lang="tr-TR" b="1" dirty="0"/>
              <a:t>Ders Kurulu Başkanı	</a:t>
            </a:r>
            <a:r>
              <a:rPr lang="tr-TR" b="1" dirty="0" smtClean="0"/>
              <a:t>	</a:t>
            </a:r>
            <a:r>
              <a:rPr lang="tr-TR" dirty="0" smtClean="0"/>
              <a:t>: </a:t>
            </a:r>
            <a:r>
              <a:rPr lang="tr-TR" dirty="0"/>
              <a:t>Prof. Dr. N. Fulya İLHAN</a:t>
            </a:r>
          </a:p>
          <a:p>
            <a:r>
              <a:rPr lang="tr-TR" b="1" dirty="0"/>
              <a:t>Başkan Yardımcısı	</a:t>
            </a:r>
            <a:r>
              <a:rPr lang="tr-TR" b="1" dirty="0" smtClean="0"/>
              <a:t>	</a:t>
            </a:r>
            <a:r>
              <a:rPr lang="tr-TR" dirty="0" smtClean="0"/>
              <a:t>: </a:t>
            </a:r>
            <a:r>
              <a:rPr lang="tr-TR" dirty="0"/>
              <a:t>Dr. </a:t>
            </a:r>
            <a:r>
              <a:rPr lang="tr-TR" dirty="0" err="1"/>
              <a:t>Öğr</a:t>
            </a:r>
            <a:r>
              <a:rPr lang="tr-TR" dirty="0"/>
              <a:t>. Üyesi Nuray ARI</a:t>
            </a:r>
          </a:p>
        </p:txBody>
      </p:sp>
    </p:spTree>
    <p:extLst>
      <p:ext uri="{BB962C8B-B14F-4D97-AF65-F5344CB8AC3E}">
        <p14:creationId xmlns:p14="http://schemas.microsoft.com/office/powerpoint/2010/main" val="37255992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69700" y="220717"/>
            <a:ext cx="10972800" cy="736979"/>
          </a:xfrm>
        </p:spPr>
        <p:txBody>
          <a:bodyPr>
            <a:normAutofit/>
          </a:bodyPr>
          <a:lstStyle/>
          <a:p>
            <a:r>
              <a:rPr lang="tr-TR" sz="32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SORULARIN NİTELİĞİ</a:t>
            </a:r>
            <a:endParaRPr lang="tr-TR" sz="32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787807913"/>
              </p:ext>
            </p:extLst>
          </p:nvPr>
        </p:nvGraphicFramePr>
        <p:xfrm>
          <a:off x="609601" y="1303285"/>
          <a:ext cx="10972798" cy="5359294"/>
        </p:xfrm>
        <a:graphic>
          <a:graphicData uri="http://schemas.openxmlformats.org/drawingml/2006/table">
            <a:tbl>
              <a:tblPr firstRow="1" firstCol="1" bandRow="1"/>
              <a:tblGrid>
                <a:gridCol w="4077492">
                  <a:extLst>
                    <a:ext uri="{9D8B030D-6E8A-4147-A177-3AD203B41FA5}">
                      <a16:colId xmlns:a16="http://schemas.microsoft.com/office/drawing/2014/main" val="3774543051"/>
                    </a:ext>
                  </a:extLst>
                </a:gridCol>
                <a:gridCol w="1149949">
                  <a:extLst>
                    <a:ext uri="{9D8B030D-6E8A-4147-A177-3AD203B41FA5}">
                      <a16:colId xmlns:a16="http://schemas.microsoft.com/office/drawing/2014/main" val="3170066680"/>
                    </a:ext>
                  </a:extLst>
                </a:gridCol>
                <a:gridCol w="1149949">
                  <a:extLst>
                    <a:ext uri="{9D8B030D-6E8A-4147-A177-3AD203B41FA5}">
                      <a16:colId xmlns:a16="http://schemas.microsoft.com/office/drawing/2014/main" val="3578178326"/>
                    </a:ext>
                  </a:extLst>
                </a:gridCol>
                <a:gridCol w="1149949">
                  <a:extLst>
                    <a:ext uri="{9D8B030D-6E8A-4147-A177-3AD203B41FA5}">
                      <a16:colId xmlns:a16="http://schemas.microsoft.com/office/drawing/2014/main" val="1429876325"/>
                    </a:ext>
                  </a:extLst>
                </a:gridCol>
                <a:gridCol w="1378184">
                  <a:extLst>
                    <a:ext uri="{9D8B030D-6E8A-4147-A177-3AD203B41FA5}">
                      <a16:colId xmlns:a16="http://schemas.microsoft.com/office/drawing/2014/main" val="3941433447"/>
                    </a:ext>
                  </a:extLst>
                </a:gridCol>
                <a:gridCol w="1114836">
                  <a:extLst>
                    <a:ext uri="{9D8B030D-6E8A-4147-A177-3AD203B41FA5}">
                      <a16:colId xmlns:a16="http://schemas.microsoft.com/office/drawing/2014/main" val="3282071997"/>
                    </a:ext>
                  </a:extLst>
                </a:gridCol>
                <a:gridCol w="952439">
                  <a:extLst>
                    <a:ext uri="{9D8B030D-6E8A-4147-A177-3AD203B41FA5}">
                      <a16:colId xmlns:a16="http://schemas.microsoft.com/office/drawing/2014/main" val="501819895"/>
                    </a:ext>
                  </a:extLst>
                </a:gridCol>
              </a:tblGrid>
              <a:tr h="851336">
                <a:tc>
                  <a:txBody>
                    <a:bodyPr/>
                    <a:lstStyle/>
                    <a:p>
                      <a:pPr>
                        <a:lnSpc>
                          <a:spcPct val="115000"/>
                        </a:lnSpc>
                        <a:spcAft>
                          <a:spcPts val="0"/>
                        </a:spcAft>
                      </a:pPr>
                      <a:r>
                        <a:rPr lang="tr-TR" sz="2000" b="1" dirty="0">
                          <a:effectLst/>
                          <a:latin typeface="Calibri" panose="020F0502020204030204" pitchFamily="34" charset="0"/>
                          <a:ea typeface="Calibri" panose="020F0502020204030204" pitchFamily="34" charset="0"/>
                          <a:cs typeface="Times New Roman" panose="02020603050405020304" pitchFamily="18" charset="0"/>
                        </a:rPr>
                        <a:t>Sorunun Niteliği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tr-TR" sz="2000" b="1" dirty="0">
                          <a:effectLst/>
                          <a:latin typeface="Calibri" panose="020F0502020204030204" pitchFamily="34" charset="0"/>
                          <a:ea typeface="Calibri" panose="020F0502020204030204" pitchFamily="34" charset="0"/>
                          <a:cs typeface="Times New Roman" panose="02020603050405020304" pitchFamily="18" charset="0"/>
                        </a:rPr>
                        <a:t>(Ayırt edicilik)</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b="1" dirty="0">
                          <a:effectLst/>
                          <a:latin typeface="Calibri" panose="020F0502020204030204" pitchFamily="34" charset="0"/>
                          <a:ea typeface="Calibri" panose="020F0502020204030204" pitchFamily="34" charset="0"/>
                          <a:cs typeface="Times New Roman" panose="02020603050405020304" pitchFamily="18" charset="0"/>
                        </a:rPr>
                        <a:t>Sayı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000" b="1" dirty="0">
                          <a:effectLst/>
                          <a:latin typeface="Calibri" panose="020F0502020204030204" pitchFamily="34" charset="0"/>
                          <a:ea typeface="Calibri" panose="020F0502020204030204" pitchFamily="34" charset="0"/>
                          <a:cs typeface="Times New Roman" panose="02020603050405020304" pitchFamily="18" charset="0"/>
                        </a:rPr>
                        <a:t>%</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17245" algn="ctr"/>
                          <a:tab pos="1222375" algn="l"/>
                        </a:tabLst>
                      </a:pPr>
                      <a:r>
                        <a:rPr lang="tr-TR" sz="2000" b="1" dirty="0">
                          <a:effectLst/>
                          <a:latin typeface="Calibri" panose="020F0502020204030204" pitchFamily="34" charset="0"/>
                          <a:ea typeface="Calibri" panose="020F0502020204030204" pitchFamily="34" charset="0"/>
                          <a:cs typeface="Times New Roman" panose="02020603050405020304" pitchFamily="18" charset="0"/>
                        </a:rPr>
                        <a:t>Çok Kolay</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b="1" dirty="0">
                          <a:effectLst/>
                          <a:latin typeface="Calibri" panose="020F0502020204030204" pitchFamily="34" charset="0"/>
                          <a:ea typeface="Calibri" panose="020F0502020204030204" pitchFamily="34" charset="0"/>
                          <a:cs typeface="Times New Roman" panose="02020603050405020304" pitchFamily="18" charset="0"/>
                        </a:rPr>
                        <a:t>Kolay</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777240" algn="ctr"/>
                        </a:tabLst>
                      </a:pPr>
                      <a:r>
                        <a:rPr lang="tr-TR" sz="2000" b="1" dirty="0">
                          <a:effectLst/>
                          <a:latin typeface="Calibri" panose="020F0502020204030204" pitchFamily="34" charset="0"/>
                          <a:ea typeface="Calibri" panose="020F0502020204030204" pitchFamily="34" charset="0"/>
                          <a:cs typeface="Times New Roman" panose="02020603050405020304" pitchFamily="18" charset="0"/>
                        </a:rPr>
                        <a:t>Orta</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tabLst>
                          <a:tab pos="817245" algn="ctr"/>
                          <a:tab pos="1222375" algn="l"/>
                        </a:tabLst>
                      </a:pPr>
                      <a:r>
                        <a:rPr lang="tr-TR" sz="2000" b="1" dirty="0">
                          <a:effectLst/>
                          <a:latin typeface="Calibri" panose="020F0502020204030204" pitchFamily="34" charset="0"/>
                          <a:ea typeface="Calibri" panose="020F0502020204030204" pitchFamily="34" charset="0"/>
                          <a:cs typeface="Times New Roman" panose="02020603050405020304" pitchFamily="18" charset="0"/>
                        </a:rPr>
                        <a:t>Güçlükte</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777240" algn="ctr"/>
                        </a:tabLst>
                      </a:pPr>
                      <a:r>
                        <a:rPr lang="tr-TR" sz="2000" b="1" dirty="0">
                          <a:effectLst/>
                          <a:latin typeface="Calibri" panose="020F0502020204030204" pitchFamily="34" charset="0"/>
                          <a:ea typeface="Calibri" panose="020F0502020204030204" pitchFamily="34" charset="0"/>
                          <a:cs typeface="Times New Roman" panose="02020603050405020304" pitchFamily="18" charset="0"/>
                        </a:rPr>
                        <a:t>Zor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b="1">
                          <a:effectLst/>
                          <a:latin typeface="Calibri" panose="020F0502020204030204" pitchFamily="34" charset="0"/>
                          <a:ea typeface="Calibri" panose="020F0502020204030204" pitchFamily="34" charset="0"/>
                          <a:cs typeface="Times New Roman" panose="02020603050405020304" pitchFamily="18" charset="0"/>
                        </a:rPr>
                        <a:t>Çok</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000" b="1">
                          <a:effectLst/>
                          <a:latin typeface="Calibri" panose="020F0502020204030204" pitchFamily="34" charset="0"/>
                          <a:ea typeface="Calibri" panose="020F0502020204030204" pitchFamily="34" charset="0"/>
                          <a:cs typeface="Times New Roman" panose="02020603050405020304" pitchFamily="18" charset="0"/>
                        </a:rPr>
                        <a:t>Zor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0884538"/>
                  </a:ext>
                </a:extLst>
              </a:tr>
              <a:tr h="815879">
                <a:tc>
                  <a:txBody>
                    <a:bodyPr/>
                    <a:lstStyle/>
                    <a:p>
                      <a:pPr>
                        <a:lnSpc>
                          <a:spcPct val="115000"/>
                        </a:lnSpc>
                        <a:spcAft>
                          <a:spcPts val="0"/>
                        </a:spcAft>
                      </a:pPr>
                      <a:r>
                        <a:rPr lang="tr-TR" sz="2000" b="1">
                          <a:effectLst/>
                          <a:latin typeface="Calibri" panose="020F0502020204030204" pitchFamily="34" charset="0"/>
                          <a:ea typeface="Calibri" panose="020F0502020204030204" pitchFamily="34" charset="0"/>
                          <a:cs typeface="Times New Roman" panose="02020603050405020304" pitchFamily="18" charset="0"/>
                        </a:rPr>
                        <a:t>Bilenle bilmeyeni ayırt edebilen</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29</a:t>
                      </a:r>
                    </a:p>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 35,4 </a:t>
                      </a: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 </a:t>
                      </a: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14</a:t>
                      </a: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12</a:t>
                      </a: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dirty="0">
                          <a:effectLst/>
                          <a:latin typeface="Calibri" panose="020F0502020204030204" pitchFamily="34" charset="0"/>
                          <a:ea typeface="Calibri" panose="020F0502020204030204" pitchFamily="34" charset="0"/>
                          <a:cs typeface="Times New Roman" panose="02020603050405020304" pitchFamily="18" charset="0"/>
                        </a:rPr>
                        <a:t>3</a:t>
                      </a: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 </a:t>
                      </a: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2987957"/>
                  </a:ext>
                </a:extLst>
              </a:tr>
              <a:tr h="815879">
                <a:tc>
                  <a:txBody>
                    <a:bodyPr/>
                    <a:lstStyle/>
                    <a:p>
                      <a:pPr>
                        <a:lnSpc>
                          <a:spcPct val="115000"/>
                        </a:lnSpc>
                        <a:spcAft>
                          <a:spcPts val="0"/>
                        </a:spcAft>
                      </a:pPr>
                      <a:r>
                        <a:rPr lang="tr-TR" sz="2000" b="1" dirty="0">
                          <a:effectLst/>
                          <a:latin typeface="Calibri" panose="020F0502020204030204" pitchFamily="34" charset="0"/>
                          <a:ea typeface="Calibri" panose="020F0502020204030204" pitchFamily="34" charset="0"/>
                          <a:cs typeface="Times New Roman" panose="02020603050405020304" pitchFamily="18" charset="0"/>
                        </a:rPr>
                        <a:t>Bilenle bilmeyeni tam ayırt edemeyen</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tr-TR" sz="2000" b="1" dirty="0">
                          <a:effectLst/>
                          <a:latin typeface="Calibri" panose="020F0502020204030204" pitchFamily="34" charset="0"/>
                          <a:ea typeface="Calibri" panose="020F0502020204030204" pitchFamily="34" charset="0"/>
                          <a:cs typeface="Times New Roman" panose="02020603050405020304" pitchFamily="18" charset="0"/>
                        </a:rPr>
                        <a:t>(</a:t>
                      </a: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Gözden geçirilmeli)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24</a:t>
                      </a:r>
                    </a:p>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 29,3</a:t>
                      </a: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2</a:t>
                      </a: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13</a:t>
                      </a: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7</a:t>
                      </a: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dirty="0">
                          <a:effectLst/>
                          <a:latin typeface="Calibri" panose="020F0502020204030204" pitchFamily="34" charset="0"/>
                          <a:ea typeface="Calibri" panose="020F0502020204030204" pitchFamily="34" charset="0"/>
                          <a:cs typeface="Times New Roman" panose="02020603050405020304" pitchFamily="18" charset="0"/>
                        </a:rPr>
                        <a:t>2</a:t>
                      </a: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dirty="0">
                          <a:effectLst/>
                          <a:latin typeface="Calibri" panose="020F0502020204030204" pitchFamily="34" charset="0"/>
                          <a:ea typeface="Calibri" panose="020F0502020204030204" pitchFamily="34" charset="0"/>
                          <a:cs typeface="Times New Roman" panose="02020603050405020304" pitchFamily="18" charset="0"/>
                        </a:rPr>
                        <a:t> </a:t>
                      </a: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82921"/>
                  </a:ext>
                </a:extLst>
              </a:tr>
              <a:tr h="815879">
                <a:tc>
                  <a:txBody>
                    <a:bodyPr/>
                    <a:lstStyle/>
                    <a:p>
                      <a:pPr>
                        <a:lnSpc>
                          <a:spcPct val="115000"/>
                        </a:lnSpc>
                        <a:spcAft>
                          <a:spcPts val="0"/>
                        </a:spcAft>
                      </a:pPr>
                      <a:r>
                        <a:rPr lang="tr-TR" sz="2000" b="1">
                          <a:effectLst/>
                          <a:latin typeface="Calibri" panose="020F0502020204030204" pitchFamily="34" charset="0"/>
                          <a:ea typeface="Calibri" panose="020F0502020204030204" pitchFamily="34" charset="0"/>
                          <a:cs typeface="Times New Roman" panose="02020603050405020304" pitchFamily="18" charset="0"/>
                        </a:rPr>
                        <a:t>Bilenle bilmeyeni ayırt edemeyen</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tr-TR" sz="2000" b="1">
                          <a:effectLst/>
                          <a:latin typeface="Times New Roman" panose="02020603050405020304" pitchFamily="18" charset="0"/>
                          <a:ea typeface="Times New Roman" panose="02020603050405020304" pitchFamily="18" charset="0"/>
                          <a:cs typeface="Times New Roman" panose="02020603050405020304" pitchFamily="18" charset="0"/>
                        </a:rPr>
                        <a:t>(Düzeltilmeli, geliştirilmeli)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17</a:t>
                      </a:r>
                    </a:p>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 20,7</a:t>
                      </a: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2</a:t>
                      </a: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3</a:t>
                      </a: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3</a:t>
                      </a: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9</a:t>
                      </a: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dirty="0">
                          <a:effectLst/>
                          <a:latin typeface="Calibri" panose="020F0502020204030204" pitchFamily="34" charset="0"/>
                          <a:ea typeface="Calibri" panose="020F0502020204030204" pitchFamily="34" charset="0"/>
                          <a:cs typeface="Times New Roman" panose="02020603050405020304" pitchFamily="18" charset="0"/>
                        </a:rPr>
                        <a:t> </a:t>
                      </a: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4610237"/>
                  </a:ext>
                </a:extLst>
              </a:tr>
              <a:tr h="815879">
                <a:tc>
                  <a:txBody>
                    <a:bodyPr/>
                    <a:lstStyle/>
                    <a:p>
                      <a:pPr>
                        <a:lnSpc>
                          <a:spcPct val="115000"/>
                        </a:lnSpc>
                        <a:spcAft>
                          <a:spcPts val="0"/>
                        </a:spcAft>
                      </a:pPr>
                      <a:r>
                        <a:rPr lang="tr-TR" sz="2000" b="1">
                          <a:effectLst/>
                          <a:latin typeface="Calibri" panose="020F0502020204030204" pitchFamily="34" charset="0"/>
                          <a:ea typeface="Calibri" panose="020F0502020204030204" pitchFamily="34" charset="0"/>
                          <a:cs typeface="Times New Roman" panose="02020603050405020304" pitchFamily="18" charset="0"/>
                        </a:rPr>
                        <a:t>Bilenle bilmeyeni ayırt edemeyen</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tr-TR" sz="2000" b="1">
                          <a:effectLst/>
                          <a:latin typeface="Calibri" panose="020F0502020204030204" pitchFamily="34" charset="0"/>
                          <a:ea typeface="Calibri" panose="020F0502020204030204" pitchFamily="34" charset="0"/>
                          <a:cs typeface="Times New Roman" panose="02020603050405020304" pitchFamily="18" charset="0"/>
                        </a:rPr>
                        <a:t>Mutlaka testten çıkarılması gereken soru</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12</a:t>
                      </a:r>
                    </a:p>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 14,6</a:t>
                      </a: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5</a:t>
                      </a: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1</a:t>
                      </a: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1</a:t>
                      </a: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3</a:t>
                      </a: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dirty="0">
                          <a:effectLst/>
                          <a:latin typeface="Calibri" panose="020F0502020204030204" pitchFamily="34" charset="0"/>
                          <a:ea typeface="Calibri" panose="020F0502020204030204" pitchFamily="34" charset="0"/>
                          <a:cs typeface="Times New Roman" panose="02020603050405020304" pitchFamily="18" charset="0"/>
                        </a:rPr>
                        <a:t>2</a:t>
                      </a: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2600548"/>
                  </a:ext>
                </a:extLst>
              </a:tr>
              <a:tr h="815879">
                <a:tc>
                  <a:txBody>
                    <a:bodyPr/>
                    <a:lstStyle/>
                    <a:p>
                      <a:pPr>
                        <a:lnSpc>
                          <a:spcPct val="115000"/>
                        </a:lnSpc>
                        <a:spcAft>
                          <a:spcPts val="0"/>
                        </a:spcAft>
                      </a:pPr>
                      <a:r>
                        <a:rPr lang="tr-TR" sz="2000" b="1">
                          <a:effectLst/>
                          <a:latin typeface="Calibri" panose="020F0502020204030204" pitchFamily="34" charset="0"/>
                          <a:ea typeface="Calibri" panose="020F0502020204030204" pitchFamily="34" charset="0"/>
                          <a:cs typeface="Times New Roman" panose="02020603050405020304" pitchFamily="18" charset="0"/>
                        </a:rPr>
                        <a:t>TOPLAM</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82</a:t>
                      </a:r>
                    </a:p>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 100</a:t>
                      </a: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9</a:t>
                      </a:r>
                    </a:p>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 11,0</a:t>
                      </a: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31</a:t>
                      </a:r>
                    </a:p>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 37,8</a:t>
                      </a: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23</a:t>
                      </a:r>
                    </a:p>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 28,0</a:t>
                      </a: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17</a:t>
                      </a:r>
                    </a:p>
                    <a:p>
                      <a:pPr algn="ctr">
                        <a:lnSpc>
                          <a:spcPct val="115000"/>
                        </a:lnSpc>
                        <a:spcAft>
                          <a:spcPts val="0"/>
                        </a:spcAft>
                      </a:pPr>
                      <a:r>
                        <a:rPr lang="tr-TR" sz="2000">
                          <a:effectLst/>
                          <a:latin typeface="Calibri" panose="020F0502020204030204" pitchFamily="34" charset="0"/>
                          <a:ea typeface="Calibri" panose="020F0502020204030204" pitchFamily="34" charset="0"/>
                          <a:cs typeface="Times New Roman" panose="02020603050405020304" pitchFamily="18" charset="0"/>
                        </a:rPr>
                        <a:t>% 20,7</a:t>
                      </a: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a:lnSpc>
                          <a:spcPct val="115000"/>
                        </a:lnSpc>
                        <a:spcAft>
                          <a:spcPts val="0"/>
                        </a:spcAft>
                      </a:pPr>
                      <a:r>
                        <a:rPr lang="tr-TR" sz="2000" dirty="0">
                          <a:effectLst/>
                          <a:latin typeface="Calibri" panose="020F0502020204030204" pitchFamily="34" charset="0"/>
                          <a:ea typeface="Calibri" panose="020F0502020204030204" pitchFamily="34" charset="0"/>
                          <a:cs typeface="Times New Roman" panose="02020603050405020304" pitchFamily="18" charset="0"/>
                        </a:rPr>
                        <a:t>2</a:t>
                      </a:r>
                    </a:p>
                    <a:p>
                      <a:pPr algn="ctr">
                        <a:lnSpc>
                          <a:spcPct val="115000"/>
                        </a:lnSpc>
                        <a:spcAft>
                          <a:spcPts val="0"/>
                        </a:spcAft>
                      </a:pPr>
                      <a:r>
                        <a:rPr lang="tr-TR" sz="2000" dirty="0">
                          <a:effectLst/>
                          <a:latin typeface="Calibri" panose="020F0502020204030204" pitchFamily="34" charset="0"/>
                          <a:ea typeface="Calibri" panose="020F0502020204030204" pitchFamily="34" charset="0"/>
                          <a:cs typeface="Times New Roman" panose="02020603050405020304" pitchFamily="18" charset="0"/>
                        </a:rPr>
                        <a:t>% 2,4</a:t>
                      </a:r>
                    </a:p>
                  </a:txBody>
                  <a:tcPr marL="64093" marR="64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3166003149"/>
                  </a:ext>
                </a:extLst>
              </a:tr>
            </a:tbl>
          </a:graphicData>
        </a:graphic>
      </p:graphicFrame>
    </p:spTree>
    <p:extLst>
      <p:ext uri="{BB962C8B-B14F-4D97-AF65-F5344CB8AC3E}">
        <p14:creationId xmlns:p14="http://schemas.microsoft.com/office/powerpoint/2010/main" val="6824425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299546834"/>
              </p:ext>
            </p:extLst>
          </p:nvPr>
        </p:nvGraphicFramePr>
        <p:xfrm>
          <a:off x="212738" y="861433"/>
          <a:ext cx="11731573" cy="5466093"/>
        </p:xfrm>
        <a:graphic>
          <a:graphicData uri="http://schemas.openxmlformats.org/drawingml/2006/table">
            <a:tbl>
              <a:tblPr firstRow="1" firstCol="1" bandRow="1"/>
              <a:tblGrid>
                <a:gridCol w="3255580">
                  <a:extLst>
                    <a:ext uri="{9D8B030D-6E8A-4147-A177-3AD203B41FA5}">
                      <a16:colId xmlns:a16="http://schemas.microsoft.com/office/drawing/2014/main" val="3100430661"/>
                    </a:ext>
                  </a:extLst>
                </a:gridCol>
                <a:gridCol w="704021">
                  <a:extLst>
                    <a:ext uri="{9D8B030D-6E8A-4147-A177-3AD203B41FA5}">
                      <a16:colId xmlns:a16="http://schemas.microsoft.com/office/drawing/2014/main" val="1780405140"/>
                    </a:ext>
                  </a:extLst>
                </a:gridCol>
                <a:gridCol w="704021">
                  <a:extLst>
                    <a:ext uri="{9D8B030D-6E8A-4147-A177-3AD203B41FA5}">
                      <a16:colId xmlns:a16="http://schemas.microsoft.com/office/drawing/2014/main" val="3265446109"/>
                    </a:ext>
                  </a:extLst>
                </a:gridCol>
                <a:gridCol w="704021">
                  <a:extLst>
                    <a:ext uri="{9D8B030D-6E8A-4147-A177-3AD203B41FA5}">
                      <a16:colId xmlns:a16="http://schemas.microsoft.com/office/drawing/2014/main" val="3702637784"/>
                    </a:ext>
                  </a:extLst>
                </a:gridCol>
                <a:gridCol w="704021">
                  <a:extLst>
                    <a:ext uri="{9D8B030D-6E8A-4147-A177-3AD203B41FA5}">
                      <a16:colId xmlns:a16="http://schemas.microsoft.com/office/drawing/2014/main" val="2413676097"/>
                    </a:ext>
                  </a:extLst>
                </a:gridCol>
                <a:gridCol w="589364">
                  <a:extLst>
                    <a:ext uri="{9D8B030D-6E8A-4147-A177-3AD203B41FA5}">
                      <a16:colId xmlns:a16="http://schemas.microsoft.com/office/drawing/2014/main" val="480771401"/>
                    </a:ext>
                  </a:extLst>
                </a:gridCol>
                <a:gridCol w="714703">
                  <a:extLst>
                    <a:ext uri="{9D8B030D-6E8A-4147-A177-3AD203B41FA5}">
                      <a16:colId xmlns:a16="http://schemas.microsoft.com/office/drawing/2014/main" val="1538058220"/>
                    </a:ext>
                  </a:extLst>
                </a:gridCol>
                <a:gridCol w="609600">
                  <a:extLst>
                    <a:ext uri="{9D8B030D-6E8A-4147-A177-3AD203B41FA5}">
                      <a16:colId xmlns:a16="http://schemas.microsoft.com/office/drawing/2014/main" val="2094377649"/>
                    </a:ext>
                  </a:extLst>
                </a:gridCol>
                <a:gridCol w="798786">
                  <a:extLst>
                    <a:ext uri="{9D8B030D-6E8A-4147-A177-3AD203B41FA5}">
                      <a16:colId xmlns:a16="http://schemas.microsoft.com/office/drawing/2014/main" val="2373846175"/>
                    </a:ext>
                  </a:extLst>
                </a:gridCol>
                <a:gridCol w="557048">
                  <a:extLst>
                    <a:ext uri="{9D8B030D-6E8A-4147-A177-3AD203B41FA5}">
                      <a16:colId xmlns:a16="http://schemas.microsoft.com/office/drawing/2014/main" val="4129147208"/>
                    </a:ext>
                  </a:extLst>
                </a:gridCol>
                <a:gridCol w="704194">
                  <a:extLst>
                    <a:ext uri="{9D8B030D-6E8A-4147-A177-3AD203B41FA5}">
                      <a16:colId xmlns:a16="http://schemas.microsoft.com/office/drawing/2014/main" val="229966130"/>
                    </a:ext>
                  </a:extLst>
                </a:gridCol>
                <a:gridCol w="809296">
                  <a:extLst>
                    <a:ext uri="{9D8B030D-6E8A-4147-A177-3AD203B41FA5}">
                      <a16:colId xmlns:a16="http://schemas.microsoft.com/office/drawing/2014/main" val="2096744836"/>
                    </a:ext>
                  </a:extLst>
                </a:gridCol>
                <a:gridCol w="876918">
                  <a:extLst>
                    <a:ext uri="{9D8B030D-6E8A-4147-A177-3AD203B41FA5}">
                      <a16:colId xmlns:a16="http://schemas.microsoft.com/office/drawing/2014/main" val="931955829"/>
                    </a:ext>
                  </a:extLst>
                </a:gridCol>
              </a:tblGrid>
              <a:tr h="932214">
                <a:tc rowSpan="2">
                  <a:txBody>
                    <a:bodyPr/>
                    <a:lstStyle/>
                    <a:p>
                      <a:pPr algn="l">
                        <a:lnSpc>
                          <a:spcPct val="115000"/>
                        </a:lnSpc>
                        <a:spcAft>
                          <a:spcPts val="0"/>
                        </a:spcAft>
                      </a:pPr>
                      <a:r>
                        <a:rPr lang="tr-TR"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DEĞİŞKENLER</a:t>
                      </a:r>
                      <a:endParaRPr lang="tr-TR" sz="2000" b="1"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80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Katılım: 109</a:t>
                      </a:r>
                      <a:endParaRPr lang="tr-T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1-Tamamen 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2-Kısmen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3-Kararsızım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4-Kısmen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5- </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Tamamen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a:txBody>
                    <a:bodyPr/>
                    <a:lstStyle/>
                    <a:p>
                      <a:pPr algn="ctr">
                        <a:lnSpc>
                          <a:spcPct val="100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4+5</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0000"/>
                        </a:lnSpc>
                        <a:spcAft>
                          <a:spcPts val="0"/>
                        </a:spcAft>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2023</a:t>
                      </a:r>
                    </a:p>
                    <a:p>
                      <a:pPr algn="ctr">
                        <a:lnSpc>
                          <a:spcPct val="100000"/>
                        </a:lnSpc>
                        <a:spcAft>
                          <a:spcPts val="0"/>
                        </a:spcAft>
                      </a:pP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2024</a:t>
                      </a: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solidFill>
                      <a:srgbClr val="FFFF00"/>
                    </a:solidFill>
                  </a:tcPr>
                </a:tc>
                <a:tc>
                  <a:txBody>
                    <a:bodyPr/>
                    <a:lstStyle/>
                    <a:p>
                      <a:pPr algn="ctr">
                        <a:lnSpc>
                          <a:spcPct val="100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4+5</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0000"/>
                        </a:lnSpc>
                        <a:spcAft>
                          <a:spcPts val="0"/>
                        </a:spcAft>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2022</a:t>
                      </a:r>
                    </a:p>
                    <a:p>
                      <a:pPr algn="ctr">
                        <a:lnSpc>
                          <a:spcPct val="100000"/>
                        </a:lnSpc>
                        <a:spcAft>
                          <a:spcPts val="0"/>
                        </a:spcAft>
                      </a:pP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2023</a:t>
                      </a: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3738605484"/>
                  </a:ext>
                </a:extLst>
              </a:tr>
              <a:tr h="305913">
                <a:tc v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a:txBody>
                    <a:bodyPr/>
                    <a:lstStyle/>
                    <a:p>
                      <a:pPr algn="ctr">
                        <a:lnSpc>
                          <a:spcPts val="1500"/>
                        </a:lnSpc>
                        <a:spcAft>
                          <a:spcPts val="0"/>
                        </a:spcAft>
                      </a:pPr>
                      <a:r>
                        <a:rPr lang="tr-TR" sz="1600" b="1" dirty="0">
                          <a:effectLst/>
                          <a:latin typeface="+mn-lt"/>
                          <a:ea typeface="Times New Roman" panose="02020603050405020304" pitchFamily="18" charset="0"/>
                          <a:cs typeface="Times New Roman" panose="02020603050405020304" pitchFamily="18" charset="0"/>
                        </a:rPr>
                        <a:t>%</a:t>
                      </a:r>
                      <a:endParaRPr lang="tr-TR" sz="1600" dirty="0">
                        <a:effectLst/>
                        <a:latin typeface="+mn-lt"/>
                        <a:ea typeface="Calibri" panose="020F0502020204030204" pitchFamily="34" charset="0"/>
                        <a:cs typeface="Times New Roman" panose="02020603050405020304" pitchFamily="18" charset="0"/>
                      </a:endParaRPr>
                    </a:p>
                    <a:p>
                      <a:pPr algn="ctr">
                        <a:lnSpc>
                          <a:spcPts val="1500"/>
                        </a:lnSpc>
                        <a:spcAft>
                          <a:spcPts val="0"/>
                        </a:spcAft>
                      </a:pPr>
                      <a:r>
                        <a:rPr lang="tr-TR" sz="1600" b="1" dirty="0">
                          <a:effectLst/>
                          <a:latin typeface="+mn-lt"/>
                          <a:ea typeface="Times New Roman" panose="02020603050405020304" pitchFamily="18" charset="0"/>
                          <a:cs typeface="Times New Roman" panose="02020603050405020304" pitchFamily="18" charset="0"/>
                        </a:rPr>
                        <a:t>(</a:t>
                      </a:r>
                      <a:r>
                        <a:rPr lang="tr-TR" sz="1600" b="1" dirty="0" smtClean="0">
                          <a:effectLst/>
                          <a:latin typeface="+mn-lt"/>
                          <a:ea typeface="Times New Roman" panose="02020603050405020304" pitchFamily="18" charset="0"/>
                          <a:cs typeface="Times New Roman" panose="02020603050405020304" pitchFamily="18" charset="0"/>
                        </a:rPr>
                        <a:t>n=109)</a:t>
                      </a:r>
                      <a:endParaRPr lang="tr-TR" sz="16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tc>
                  <a:txBody>
                    <a:bodyPr/>
                    <a:lstStyle/>
                    <a:p>
                      <a:pPr algn="ctr">
                        <a:lnSpc>
                          <a:spcPts val="1500"/>
                        </a:lnSpc>
                        <a:spcAft>
                          <a:spcPts val="0"/>
                        </a:spcAft>
                      </a:pPr>
                      <a:r>
                        <a:rPr lang="tr-TR" sz="1600" b="1" dirty="0">
                          <a:effectLst/>
                          <a:latin typeface="+mn-lt"/>
                          <a:ea typeface="Times New Roman" panose="02020603050405020304" pitchFamily="18" charset="0"/>
                          <a:cs typeface="Times New Roman" panose="02020603050405020304" pitchFamily="18" charset="0"/>
                        </a:rPr>
                        <a:t>%</a:t>
                      </a:r>
                      <a:endParaRPr lang="tr-TR" sz="1600" dirty="0">
                        <a:effectLst/>
                        <a:latin typeface="+mn-lt"/>
                        <a:ea typeface="Calibri" panose="020F0502020204030204" pitchFamily="34" charset="0"/>
                        <a:cs typeface="Times New Roman" panose="02020603050405020304" pitchFamily="18" charset="0"/>
                      </a:endParaRPr>
                    </a:p>
                    <a:p>
                      <a:pPr algn="ctr">
                        <a:lnSpc>
                          <a:spcPts val="1500"/>
                        </a:lnSpc>
                        <a:spcAft>
                          <a:spcPts val="0"/>
                        </a:spcAft>
                      </a:pPr>
                      <a:r>
                        <a:rPr lang="tr-TR" sz="1600" b="1" dirty="0">
                          <a:effectLst/>
                          <a:latin typeface="+mn-lt"/>
                          <a:ea typeface="Times New Roman" panose="02020603050405020304" pitchFamily="18" charset="0"/>
                          <a:cs typeface="Times New Roman" panose="02020603050405020304" pitchFamily="18" charset="0"/>
                        </a:rPr>
                        <a:t>(</a:t>
                      </a:r>
                      <a:r>
                        <a:rPr lang="tr-TR" sz="1600" b="1" dirty="0" smtClean="0">
                          <a:effectLst/>
                          <a:latin typeface="+mn-lt"/>
                          <a:ea typeface="Times New Roman" panose="02020603050405020304" pitchFamily="18" charset="0"/>
                          <a:cs typeface="Times New Roman" panose="02020603050405020304" pitchFamily="18" charset="0"/>
                        </a:rPr>
                        <a:t>n=110)</a:t>
                      </a:r>
                      <a:endParaRPr lang="tr-TR" sz="16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996380369"/>
                  </a:ext>
                </a:extLst>
              </a:tr>
              <a:tr h="1381058">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1.Kurulun amaç ve öğrenim hedeflerine ulaşmak için teorik ve pratik ders konu ve saatleri yeterliydi.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22</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20,2</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15</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13,8</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21</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dirty="0">
                          <a:effectLst/>
                          <a:latin typeface="+mn-lt"/>
                          <a:ea typeface="Times New Roman" panose="02020603050405020304" pitchFamily="18" charset="0"/>
                          <a:cs typeface="Calibri" panose="020F0502020204030204" pitchFamily="34" charset="0"/>
                        </a:rPr>
                        <a:t>19,3</a:t>
                      </a:r>
                      <a:endParaRPr lang="tr-TR" sz="20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26</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23,9</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25</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22,9</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mn-lt"/>
                          <a:ea typeface="Times New Roman" panose="02020603050405020304" pitchFamily="18" charset="0"/>
                          <a:cs typeface="Times New Roman" panose="02020603050405020304" pitchFamily="18" charset="0"/>
                        </a:rPr>
                        <a:t>46,8</a:t>
                      </a:r>
                      <a:endParaRPr lang="tr-TR" sz="20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tc>
                  <a:txBody>
                    <a:bodyPr/>
                    <a:lstStyle/>
                    <a:p>
                      <a:pPr algn="ctr">
                        <a:lnSpc>
                          <a:spcPct val="115000"/>
                        </a:lnSpc>
                        <a:spcAft>
                          <a:spcPts val="0"/>
                        </a:spcAft>
                      </a:pPr>
                      <a:r>
                        <a:rPr lang="tr-TR" sz="2400" b="1" dirty="0">
                          <a:effectLst/>
                          <a:latin typeface="+mn-lt"/>
                          <a:ea typeface="Times New Roman" panose="02020603050405020304" pitchFamily="18" charset="0"/>
                          <a:cs typeface="Times New Roman" panose="02020603050405020304" pitchFamily="18" charset="0"/>
                        </a:rPr>
                        <a:t>69,1</a:t>
                      </a:r>
                      <a:endParaRPr lang="tr-TR" sz="20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4248040165"/>
                  </a:ext>
                </a:extLst>
              </a:tr>
              <a:tr h="1381058">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2. Kurul süresince bireysel çalışıp anlamamız için yeterli serbest çalışma saati ayrılmıştı.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93</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85,3</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13</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11,9</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0,9</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0,9</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0,9</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mn-lt"/>
                          <a:ea typeface="Calibri" panose="020F0502020204030204" pitchFamily="34" charset="0"/>
                          <a:cs typeface="Times New Roman" panose="02020603050405020304" pitchFamily="18" charset="0"/>
                        </a:rPr>
                        <a:t>1,8</a:t>
                      </a:r>
                      <a:endParaRPr lang="tr-TR" sz="2000" b="1">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tc>
                  <a:txBody>
                    <a:bodyPr/>
                    <a:lstStyle/>
                    <a:p>
                      <a:pPr algn="ctr">
                        <a:lnSpc>
                          <a:spcPct val="115000"/>
                        </a:lnSpc>
                        <a:spcAft>
                          <a:spcPts val="0"/>
                        </a:spcAft>
                      </a:pPr>
                      <a:r>
                        <a:rPr lang="tr-TR" sz="2400" b="1" dirty="0">
                          <a:effectLst/>
                          <a:latin typeface="+mn-lt"/>
                          <a:ea typeface="Calibri" panose="020F0502020204030204" pitchFamily="34" charset="0"/>
                          <a:cs typeface="Times New Roman" panose="02020603050405020304" pitchFamily="18" charset="0"/>
                        </a:rPr>
                        <a:t>13,6</a:t>
                      </a:r>
                      <a:endParaRPr lang="tr-TR" sz="20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1142215999"/>
                  </a:ext>
                </a:extLst>
              </a:tr>
              <a:tr h="1035794">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3.Kurul içindeki ders konuları birbirlerini tamamlıyordu.</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12</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11,0</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22</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20,2</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12</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11,0</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47</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43,1</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16</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14,7</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mn-lt"/>
                          <a:ea typeface="Calibri" panose="020F0502020204030204" pitchFamily="34" charset="0"/>
                          <a:cs typeface="Times New Roman" panose="02020603050405020304" pitchFamily="18" charset="0"/>
                        </a:rPr>
                        <a:t>57,8</a:t>
                      </a:r>
                      <a:endParaRPr lang="tr-TR" sz="2000" b="1">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tc>
                  <a:txBody>
                    <a:bodyPr/>
                    <a:lstStyle/>
                    <a:p>
                      <a:pPr algn="ctr">
                        <a:lnSpc>
                          <a:spcPct val="115000"/>
                        </a:lnSpc>
                        <a:spcAft>
                          <a:spcPts val="0"/>
                        </a:spcAft>
                      </a:pPr>
                      <a:r>
                        <a:rPr lang="tr-TR" sz="2400" b="1" dirty="0">
                          <a:effectLst/>
                          <a:latin typeface="+mn-lt"/>
                          <a:ea typeface="Calibri" panose="020F0502020204030204" pitchFamily="34" charset="0"/>
                          <a:cs typeface="Times New Roman" panose="02020603050405020304" pitchFamily="18" charset="0"/>
                        </a:rPr>
                        <a:t>70,9</a:t>
                      </a:r>
                      <a:endParaRPr lang="tr-TR" sz="20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4180251230"/>
                  </a:ext>
                </a:extLst>
              </a:tr>
            </a:tbl>
          </a:graphicData>
        </a:graphic>
      </p:graphicFrame>
    </p:spTree>
    <p:extLst>
      <p:ext uri="{BB962C8B-B14F-4D97-AF65-F5344CB8AC3E}">
        <p14:creationId xmlns:p14="http://schemas.microsoft.com/office/powerpoint/2010/main" val="3012687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492235473"/>
              </p:ext>
            </p:extLst>
          </p:nvPr>
        </p:nvGraphicFramePr>
        <p:xfrm>
          <a:off x="223248" y="977046"/>
          <a:ext cx="11731573" cy="4567624"/>
        </p:xfrm>
        <a:graphic>
          <a:graphicData uri="http://schemas.openxmlformats.org/drawingml/2006/table">
            <a:tbl>
              <a:tblPr firstRow="1" firstCol="1" bandRow="1"/>
              <a:tblGrid>
                <a:gridCol w="3255580">
                  <a:extLst>
                    <a:ext uri="{9D8B030D-6E8A-4147-A177-3AD203B41FA5}">
                      <a16:colId xmlns:a16="http://schemas.microsoft.com/office/drawing/2014/main" val="3100430661"/>
                    </a:ext>
                  </a:extLst>
                </a:gridCol>
                <a:gridCol w="704021">
                  <a:extLst>
                    <a:ext uri="{9D8B030D-6E8A-4147-A177-3AD203B41FA5}">
                      <a16:colId xmlns:a16="http://schemas.microsoft.com/office/drawing/2014/main" val="1780405140"/>
                    </a:ext>
                  </a:extLst>
                </a:gridCol>
                <a:gridCol w="704021">
                  <a:extLst>
                    <a:ext uri="{9D8B030D-6E8A-4147-A177-3AD203B41FA5}">
                      <a16:colId xmlns:a16="http://schemas.microsoft.com/office/drawing/2014/main" val="3265446109"/>
                    </a:ext>
                  </a:extLst>
                </a:gridCol>
                <a:gridCol w="704021">
                  <a:extLst>
                    <a:ext uri="{9D8B030D-6E8A-4147-A177-3AD203B41FA5}">
                      <a16:colId xmlns:a16="http://schemas.microsoft.com/office/drawing/2014/main" val="3702637784"/>
                    </a:ext>
                  </a:extLst>
                </a:gridCol>
                <a:gridCol w="704021">
                  <a:extLst>
                    <a:ext uri="{9D8B030D-6E8A-4147-A177-3AD203B41FA5}">
                      <a16:colId xmlns:a16="http://schemas.microsoft.com/office/drawing/2014/main" val="2413676097"/>
                    </a:ext>
                  </a:extLst>
                </a:gridCol>
                <a:gridCol w="704021">
                  <a:extLst>
                    <a:ext uri="{9D8B030D-6E8A-4147-A177-3AD203B41FA5}">
                      <a16:colId xmlns:a16="http://schemas.microsoft.com/office/drawing/2014/main" val="480771401"/>
                    </a:ext>
                  </a:extLst>
                </a:gridCol>
                <a:gridCol w="704021">
                  <a:extLst>
                    <a:ext uri="{9D8B030D-6E8A-4147-A177-3AD203B41FA5}">
                      <a16:colId xmlns:a16="http://schemas.microsoft.com/office/drawing/2014/main" val="1538058220"/>
                    </a:ext>
                  </a:extLst>
                </a:gridCol>
                <a:gridCol w="704021">
                  <a:extLst>
                    <a:ext uri="{9D8B030D-6E8A-4147-A177-3AD203B41FA5}">
                      <a16:colId xmlns:a16="http://schemas.microsoft.com/office/drawing/2014/main" val="2094377649"/>
                    </a:ext>
                  </a:extLst>
                </a:gridCol>
                <a:gridCol w="704021">
                  <a:extLst>
                    <a:ext uri="{9D8B030D-6E8A-4147-A177-3AD203B41FA5}">
                      <a16:colId xmlns:a16="http://schemas.microsoft.com/office/drawing/2014/main" val="2373846175"/>
                    </a:ext>
                  </a:extLst>
                </a:gridCol>
                <a:gridCol w="704021">
                  <a:extLst>
                    <a:ext uri="{9D8B030D-6E8A-4147-A177-3AD203B41FA5}">
                      <a16:colId xmlns:a16="http://schemas.microsoft.com/office/drawing/2014/main" val="4129147208"/>
                    </a:ext>
                  </a:extLst>
                </a:gridCol>
                <a:gridCol w="676280">
                  <a:extLst>
                    <a:ext uri="{9D8B030D-6E8A-4147-A177-3AD203B41FA5}">
                      <a16:colId xmlns:a16="http://schemas.microsoft.com/office/drawing/2014/main" val="229966130"/>
                    </a:ext>
                  </a:extLst>
                </a:gridCol>
                <a:gridCol w="731762">
                  <a:extLst>
                    <a:ext uri="{9D8B030D-6E8A-4147-A177-3AD203B41FA5}">
                      <a16:colId xmlns:a16="http://schemas.microsoft.com/office/drawing/2014/main" val="2096744836"/>
                    </a:ext>
                  </a:extLst>
                </a:gridCol>
                <a:gridCol w="731762">
                  <a:extLst>
                    <a:ext uri="{9D8B030D-6E8A-4147-A177-3AD203B41FA5}">
                      <a16:colId xmlns:a16="http://schemas.microsoft.com/office/drawing/2014/main" val="1798288488"/>
                    </a:ext>
                  </a:extLst>
                </a:gridCol>
              </a:tblGrid>
              <a:tr h="932214">
                <a:tc rowSpan="2">
                  <a:txBody>
                    <a:bodyPr/>
                    <a:lstStyle/>
                    <a:p>
                      <a:pPr algn="l">
                        <a:lnSpc>
                          <a:spcPct val="115000"/>
                        </a:lnSpc>
                        <a:spcAft>
                          <a:spcPts val="0"/>
                        </a:spcAft>
                      </a:pPr>
                      <a:r>
                        <a:rPr lang="tr-TR"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DEĞİŞKENLER</a:t>
                      </a:r>
                      <a:endParaRPr lang="tr-TR" sz="2000" b="1"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80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Katılım: 109</a:t>
                      </a:r>
                      <a:endParaRPr lang="tr-T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1-Tamamen 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2-Kısmen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3-Kararsızım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4-Kısmen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5- </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Tamamen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a:txBody>
                    <a:bodyPr/>
                    <a:lstStyle/>
                    <a:p>
                      <a:pPr algn="ctr">
                        <a:lnSpc>
                          <a:spcPct val="100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4+5</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0000"/>
                        </a:lnSpc>
                        <a:spcAft>
                          <a:spcPts val="0"/>
                        </a:spcAft>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20232024</a:t>
                      </a: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solidFill>
                      <a:srgbClr val="FFFF00"/>
                    </a:solidFill>
                  </a:tcPr>
                </a:tc>
                <a:tc>
                  <a:txBody>
                    <a:bodyPr/>
                    <a:lstStyle/>
                    <a:p>
                      <a:pPr algn="ctr">
                        <a:lnSpc>
                          <a:spcPct val="100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4+5</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0000"/>
                        </a:lnSpc>
                        <a:spcAft>
                          <a:spcPts val="0"/>
                        </a:spcAft>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20222023</a:t>
                      </a: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3738605484"/>
                  </a:ext>
                </a:extLst>
              </a:tr>
              <a:tr h="305913">
                <a:tc v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a:txBody>
                    <a:bodyPr/>
                    <a:lstStyle/>
                    <a:p>
                      <a:pPr algn="ctr">
                        <a:lnSpc>
                          <a:spcPts val="1500"/>
                        </a:lnSpc>
                        <a:spcAft>
                          <a:spcPts val="0"/>
                        </a:spcAft>
                      </a:pPr>
                      <a:r>
                        <a:rPr lang="tr-TR" sz="1400" b="1" dirty="0">
                          <a:effectLst/>
                          <a:latin typeface="+mn-lt"/>
                          <a:ea typeface="Times New Roman" panose="02020603050405020304" pitchFamily="18" charset="0"/>
                          <a:cs typeface="Times New Roman" panose="02020603050405020304" pitchFamily="18" charset="0"/>
                        </a:rPr>
                        <a:t>%</a:t>
                      </a:r>
                      <a:endParaRPr lang="tr-TR" sz="1400" dirty="0">
                        <a:effectLst/>
                        <a:latin typeface="+mn-lt"/>
                        <a:ea typeface="Calibri" panose="020F0502020204030204" pitchFamily="34" charset="0"/>
                        <a:cs typeface="Times New Roman" panose="02020603050405020304" pitchFamily="18" charset="0"/>
                      </a:endParaRPr>
                    </a:p>
                    <a:p>
                      <a:pPr algn="ctr">
                        <a:lnSpc>
                          <a:spcPts val="1500"/>
                        </a:lnSpc>
                        <a:spcAft>
                          <a:spcPts val="0"/>
                        </a:spcAft>
                      </a:pPr>
                      <a:r>
                        <a:rPr lang="tr-TR" sz="1400" b="1" dirty="0">
                          <a:effectLst/>
                          <a:latin typeface="+mn-lt"/>
                          <a:ea typeface="Times New Roman" panose="02020603050405020304" pitchFamily="18" charset="0"/>
                          <a:cs typeface="Times New Roman" panose="02020603050405020304" pitchFamily="18" charset="0"/>
                        </a:rPr>
                        <a:t>(</a:t>
                      </a:r>
                      <a:r>
                        <a:rPr lang="tr-TR" sz="1400" b="1" dirty="0" smtClean="0">
                          <a:effectLst/>
                          <a:latin typeface="+mn-lt"/>
                          <a:ea typeface="Times New Roman" panose="02020603050405020304" pitchFamily="18" charset="0"/>
                          <a:cs typeface="Times New Roman" panose="02020603050405020304" pitchFamily="18" charset="0"/>
                        </a:rPr>
                        <a:t>n=109)</a:t>
                      </a:r>
                      <a:endParaRPr lang="tr-TR" sz="1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tc>
                  <a:txBody>
                    <a:bodyPr/>
                    <a:lstStyle/>
                    <a:p>
                      <a:pPr algn="ctr">
                        <a:lnSpc>
                          <a:spcPts val="1500"/>
                        </a:lnSpc>
                        <a:spcAft>
                          <a:spcPts val="0"/>
                        </a:spcAft>
                      </a:pPr>
                      <a:r>
                        <a:rPr lang="tr-TR" sz="1400" b="1" dirty="0">
                          <a:effectLst/>
                          <a:latin typeface="+mn-lt"/>
                          <a:ea typeface="Times New Roman" panose="02020603050405020304" pitchFamily="18" charset="0"/>
                          <a:cs typeface="Times New Roman" panose="02020603050405020304" pitchFamily="18" charset="0"/>
                        </a:rPr>
                        <a:t>%</a:t>
                      </a:r>
                      <a:endParaRPr lang="tr-TR" sz="1400" dirty="0">
                        <a:effectLst/>
                        <a:latin typeface="+mn-lt"/>
                        <a:ea typeface="Calibri" panose="020F0502020204030204" pitchFamily="34" charset="0"/>
                        <a:cs typeface="Times New Roman" panose="02020603050405020304" pitchFamily="18" charset="0"/>
                      </a:endParaRPr>
                    </a:p>
                    <a:p>
                      <a:pPr algn="ctr">
                        <a:lnSpc>
                          <a:spcPts val="1500"/>
                        </a:lnSpc>
                        <a:spcAft>
                          <a:spcPts val="0"/>
                        </a:spcAft>
                      </a:pPr>
                      <a:r>
                        <a:rPr lang="tr-TR" sz="1400" b="1" dirty="0">
                          <a:effectLst/>
                          <a:latin typeface="+mn-lt"/>
                          <a:ea typeface="Times New Roman" panose="02020603050405020304" pitchFamily="18" charset="0"/>
                          <a:cs typeface="Times New Roman" panose="02020603050405020304" pitchFamily="18" charset="0"/>
                        </a:rPr>
                        <a:t>(</a:t>
                      </a:r>
                      <a:r>
                        <a:rPr lang="tr-TR" sz="1400" b="1" dirty="0" smtClean="0">
                          <a:effectLst/>
                          <a:latin typeface="+mn-lt"/>
                          <a:ea typeface="Times New Roman" panose="02020603050405020304" pitchFamily="18" charset="0"/>
                          <a:cs typeface="Times New Roman" panose="02020603050405020304" pitchFamily="18" charset="0"/>
                        </a:rPr>
                        <a:t>n=110)</a:t>
                      </a:r>
                      <a:endParaRPr lang="tr-TR" sz="1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996380369"/>
                  </a:ext>
                </a:extLst>
              </a:tr>
              <a:tr h="958951">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4.Kurul programına öğretim üyeleri uydu.</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17</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15,6</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11</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10,1</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14</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12,8</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42</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38,5</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25</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22,9</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mn-lt"/>
                          <a:ea typeface="Times New Roman" panose="02020603050405020304" pitchFamily="18" charset="0"/>
                          <a:cs typeface="Times New Roman" panose="02020603050405020304" pitchFamily="18" charset="0"/>
                        </a:rPr>
                        <a:t>61,4</a:t>
                      </a:r>
                      <a:endParaRPr lang="tr-TR" sz="20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tc>
                  <a:txBody>
                    <a:bodyPr/>
                    <a:lstStyle/>
                    <a:p>
                      <a:pPr algn="ctr">
                        <a:lnSpc>
                          <a:spcPct val="115000"/>
                        </a:lnSpc>
                        <a:spcAft>
                          <a:spcPts val="0"/>
                        </a:spcAft>
                      </a:pPr>
                      <a:r>
                        <a:rPr lang="tr-TR" sz="2400" b="1">
                          <a:effectLst/>
                          <a:latin typeface="+mn-lt"/>
                          <a:ea typeface="Times New Roman" panose="02020603050405020304" pitchFamily="18" charset="0"/>
                          <a:cs typeface="Times New Roman" panose="02020603050405020304" pitchFamily="18" charset="0"/>
                        </a:rPr>
                        <a:t>60,9</a:t>
                      </a:r>
                      <a:endParaRPr lang="tr-TR" sz="2000" b="1">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4248040165"/>
                  </a:ext>
                </a:extLst>
              </a:tr>
              <a:tr h="893379">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5.Program değişiklikleri zamanında bildirildi.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18</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16,5</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12</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11,0</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13</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11,9</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34</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31,2</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dirty="0">
                          <a:effectLst/>
                          <a:latin typeface="+mn-lt"/>
                          <a:ea typeface="Calibri" panose="020F0502020204030204" pitchFamily="34" charset="0"/>
                          <a:cs typeface="Calibri" panose="020F0502020204030204" pitchFamily="34" charset="0"/>
                        </a:rPr>
                        <a:t>32</a:t>
                      </a:r>
                      <a:endParaRPr lang="tr-TR" sz="20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29,4</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dirty="0">
                          <a:effectLst/>
                          <a:latin typeface="+mn-lt"/>
                          <a:ea typeface="Calibri" panose="020F0502020204030204" pitchFamily="34" charset="0"/>
                          <a:cs typeface="Times New Roman" panose="02020603050405020304" pitchFamily="18" charset="0"/>
                        </a:rPr>
                        <a:t>60,6</a:t>
                      </a:r>
                      <a:endParaRPr lang="tr-TR" sz="20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tc>
                  <a:txBody>
                    <a:bodyPr/>
                    <a:lstStyle/>
                    <a:p>
                      <a:pPr algn="ctr">
                        <a:lnSpc>
                          <a:spcPct val="115000"/>
                        </a:lnSpc>
                        <a:spcAft>
                          <a:spcPts val="0"/>
                        </a:spcAft>
                      </a:pPr>
                      <a:r>
                        <a:rPr lang="tr-TR" sz="2400" b="1" dirty="0">
                          <a:effectLst/>
                          <a:latin typeface="+mn-lt"/>
                          <a:ea typeface="Calibri" panose="020F0502020204030204" pitchFamily="34" charset="0"/>
                          <a:cs typeface="Times New Roman" panose="02020603050405020304" pitchFamily="18" charset="0"/>
                        </a:rPr>
                        <a:t>70,0</a:t>
                      </a:r>
                      <a:endParaRPr lang="tr-TR" sz="20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1142215999"/>
                  </a:ext>
                </a:extLst>
              </a:tr>
              <a:tr h="1035794">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6.Konuları anlatan öğretim üyeleri hastalık ve sağlıkla ilişkileri açıkladılar.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8</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7,3</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9</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8,3</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17</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15,6</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51</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46,8</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dirty="0">
                          <a:effectLst/>
                          <a:latin typeface="+mn-lt"/>
                          <a:ea typeface="Calibri" panose="020F0502020204030204" pitchFamily="34" charset="0"/>
                          <a:cs typeface="Calibri" panose="020F0502020204030204" pitchFamily="34" charset="0"/>
                        </a:rPr>
                        <a:t>24</a:t>
                      </a:r>
                      <a:endParaRPr lang="tr-TR" sz="20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22,0</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mn-lt"/>
                          <a:ea typeface="Calibri" panose="020F0502020204030204" pitchFamily="34" charset="0"/>
                          <a:cs typeface="Times New Roman" panose="02020603050405020304" pitchFamily="18" charset="0"/>
                        </a:rPr>
                        <a:t>68,8</a:t>
                      </a:r>
                      <a:endParaRPr lang="tr-TR" sz="2000" b="1">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tc>
                  <a:txBody>
                    <a:bodyPr/>
                    <a:lstStyle/>
                    <a:p>
                      <a:pPr algn="ctr">
                        <a:lnSpc>
                          <a:spcPct val="115000"/>
                        </a:lnSpc>
                        <a:spcAft>
                          <a:spcPts val="0"/>
                        </a:spcAft>
                      </a:pPr>
                      <a:r>
                        <a:rPr lang="tr-TR" sz="2400" b="1" dirty="0">
                          <a:effectLst/>
                          <a:latin typeface="+mn-lt"/>
                          <a:ea typeface="Calibri" panose="020F0502020204030204" pitchFamily="34" charset="0"/>
                          <a:cs typeface="Times New Roman" panose="02020603050405020304" pitchFamily="18" charset="0"/>
                        </a:rPr>
                        <a:t>80,9</a:t>
                      </a:r>
                      <a:endParaRPr lang="tr-TR" sz="20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4180251230"/>
                  </a:ext>
                </a:extLst>
              </a:tr>
            </a:tbl>
          </a:graphicData>
        </a:graphic>
      </p:graphicFrame>
    </p:spTree>
    <p:extLst>
      <p:ext uri="{BB962C8B-B14F-4D97-AF65-F5344CB8AC3E}">
        <p14:creationId xmlns:p14="http://schemas.microsoft.com/office/powerpoint/2010/main" val="23373298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537932946"/>
              </p:ext>
            </p:extLst>
          </p:nvPr>
        </p:nvGraphicFramePr>
        <p:xfrm>
          <a:off x="140717" y="1030014"/>
          <a:ext cx="11725461" cy="5090160"/>
        </p:xfrm>
        <a:graphic>
          <a:graphicData uri="http://schemas.openxmlformats.org/drawingml/2006/table">
            <a:tbl>
              <a:tblPr firstRow="1" firstCol="1" bandRow="1"/>
              <a:tblGrid>
                <a:gridCol w="3245141">
                  <a:extLst>
                    <a:ext uri="{9D8B030D-6E8A-4147-A177-3AD203B41FA5}">
                      <a16:colId xmlns:a16="http://schemas.microsoft.com/office/drawing/2014/main" val="3376156534"/>
                    </a:ext>
                  </a:extLst>
                </a:gridCol>
                <a:gridCol w="706693">
                  <a:extLst>
                    <a:ext uri="{9D8B030D-6E8A-4147-A177-3AD203B41FA5}">
                      <a16:colId xmlns:a16="http://schemas.microsoft.com/office/drawing/2014/main" val="828912990"/>
                    </a:ext>
                  </a:extLst>
                </a:gridCol>
                <a:gridCol w="706693">
                  <a:extLst>
                    <a:ext uri="{9D8B030D-6E8A-4147-A177-3AD203B41FA5}">
                      <a16:colId xmlns:a16="http://schemas.microsoft.com/office/drawing/2014/main" val="2021134937"/>
                    </a:ext>
                  </a:extLst>
                </a:gridCol>
                <a:gridCol w="706693">
                  <a:extLst>
                    <a:ext uri="{9D8B030D-6E8A-4147-A177-3AD203B41FA5}">
                      <a16:colId xmlns:a16="http://schemas.microsoft.com/office/drawing/2014/main" val="998865900"/>
                    </a:ext>
                  </a:extLst>
                </a:gridCol>
                <a:gridCol w="706693">
                  <a:extLst>
                    <a:ext uri="{9D8B030D-6E8A-4147-A177-3AD203B41FA5}">
                      <a16:colId xmlns:a16="http://schemas.microsoft.com/office/drawing/2014/main" val="3758118940"/>
                    </a:ext>
                  </a:extLst>
                </a:gridCol>
                <a:gridCol w="565278">
                  <a:extLst>
                    <a:ext uri="{9D8B030D-6E8A-4147-A177-3AD203B41FA5}">
                      <a16:colId xmlns:a16="http://schemas.microsoft.com/office/drawing/2014/main" val="1694873661"/>
                    </a:ext>
                  </a:extLst>
                </a:gridCol>
                <a:gridCol w="700156">
                  <a:extLst>
                    <a:ext uri="{9D8B030D-6E8A-4147-A177-3AD203B41FA5}">
                      <a16:colId xmlns:a16="http://schemas.microsoft.com/office/drawing/2014/main" val="4095274750"/>
                    </a:ext>
                  </a:extLst>
                </a:gridCol>
                <a:gridCol w="525118">
                  <a:extLst>
                    <a:ext uri="{9D8B030D-6E8A-4147-A177-3AD203B41FA5}">
                      <a16:colId xmlns:a16="http://schemas.microsoft.com/office/drawing/2014/main" val="905520888"/>
                    </a:ext>
                  </a:extLst>
                </a:gridCol>
                <a:gridCol w="700156">
                  <a:extLst>
                    <a:ext uri="{9D8B030D-6E8A-4147-A177-3AD203B41FA5}">
                      <a16:colId xmlns:a16="http://schemas.microsoft.com/office/drawing/2014/main" val="946148365"/>
                    </a:ext>
                  </a:extLst>
                </a:gridCol>
                <a:gridCol w="648675">
                  <a:extLst>
                    <a:ext uri="{9D8B030D-6E8A-4147-A177-3AD203B41FA5}">
                      <a16:colId xmlns:a16="http://schemas.microsoft.com/office/drawing/2014/main" val="1694929614"/>
                    </a:ext>
                  </a:extLst>
                </a:gridCol>
                <a:gridCol w="885063">
                  <a:extLst>
                    <a:ext uri="{9D8B030D-6E8A-4147-A177-3AD203B41FA5}">
                      <a16:colId xmlns:a16="http://schemas.microsoft.com/office/drawing/2014/main" val="416988268"/>
                    </a:ext>
                  </a:extLst>
                </a:gridCol>
                <a:gridCol w="746234">
                  <a:extLst>
                    <a:ext uri="{9D8B030D-6E8A-4147-A177-3AD203B41FA5}">
                      <a16:colId xmlns:a16="http://schemas.microsoft.com/office/drawing/2014/main" val="2294102131"/>
                    </a:ext>
                  </a:extLst>
                </a:gridCol>
                <a:gridCol w="882868">
                  <a:extLst>
                    <a:ext uri="{9D8B030D-6E8A-4147-A177-3AD203B41FA5}">
                      <a16:colId xmlns:a16="http://schemas.microsoft.com/office/drawing/2014/main" val="505330753"/>
                    </a:ext>
                  </a:extLst>
                </a:gridCol>
              </a:tblGrid>
              <a:tr h="668740">
                <a:tc rowSpan="2">
                  <a:txBody>
                    <a:bodyPr/>
                    <a:lstStyle/>
                    <a:p>
                      <a:pPr algn="l">
                        <a:lnSpc>
                          <a:spcPct val="115000"/>
                        </a:lnSpc>
                        <a:spcAft>
                          <a:spcPts val="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DEĞİŞKENLER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Katılım </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 109</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1-Tamamen 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2-Kısmen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3-Kararsızım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4-Kısmen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5- </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Tamamen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a:txBody>
                    <a:bodyPr/>
                    <a:lstStyle/>
                    <a:p>
                      <a:pPr algn="ctr">
                        <a:lnSpc>
                          <a:spcPct val="100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4+5</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0000"/>
                        </a:lnSpc>
                        <a:spcAft>
                          <a:spcPts val="0"/>
                        </a:spcAft>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2023 2024</a:t>
                      </a: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solidFill>
                      <a:srgbClr val="FFFF00"/>
                    </a:solidFill>
                  </a:tcPr>
                </a:tc>
                <a:tc>
                  <a:txBody>
                    <a:bodyPr/>
                    <a:lstStyle/>
                    <a:p>
                      <a:pPr algn="ctr">
                        <a:lnSpc>
                          <a:spcPct val="100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4+5</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0000"/>
                        </a:lnSpc>
                        <a:spcAft>
                          <a:spcPts val="0"/>
                        </a:spcAft>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2022 2023</a:t>
                      </a: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904597774"/>
                  </a:ext>
                </a:extLst>
              </a:tr>
              <a:tr h="354842">
                <a:tc v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a:txBody>
                    <a:bodyPr/>
                    <a:lstStyle/>
                    <a:p>
                      <a:pPr algn="ctr">
                        <a:lnSpc>
                          <a:spcPts val="1500"/>
                        </a:lnSpc>
                        <a:spcAft>
                          <a:spcPts val="0"/>
                        </a:spcAft>
                      </a:pPr>
                      <a:r>
                        <a:rPr lang="tr-TR" sz="1400" b="1" dirty="0">
                          <a:effectLst/>
                          <a:latin typeface="+mn-lt"/>
                          <a:ea typeface="Times New Roman" panose="02020603050405020304" pitchFamily="18" charset="0"/>
                          <a:cs typeface="Times New Roman" panose="02020603050405020304" pitchFamily="18" charset="0"/>
                        </a:rPr>
                        <a:t>%</a:t>
                      </a:r>
                      <a:endParaRPr lang="tr-TR" sz="1400" dirty="0">
                        <a:effectLst/>
                        <a:latin typeface="+mn-lt"/>
                        <a:ea typeface="Calibri" panose="020F0502020204030204" pitchFamily="34" charset="0"/>
                        <a:cs typeface="Times New Roman" panose="02020603050405020304" pitchFamily="18" charset="0"/>
                      </a:endParaRPr>
                    </a:p>
                    <a:p>
                      <a:pPr algn="ctr">
                        <a:lnSpc>
                          <a:spcPts val="1500"/>
                        </a:lnSpc>
                        <a:spcAft>
                          <a:spcPts val="0"/>
                        </a:spcAft>
                      </a:pPr>
                      <a:r>
                        <a:rPr lang="tr-TR" sz="1400" b="1" dirty="0">
                          <a:effectLst/>
                          <a:latin typeface="+mn-lt"/>
                          <a:ea typeface="Times New Roman" panose="02020603050405020304" pitchFamily="18" charset="0"/>
                          <a:cs typeface="Times New Roman" panose="02020603050405020304" pitchFamily="18" charset="0"/>
                        </a:rPr>
                        <a:t>(</a:t>
                      </a:r>
                      <a:r>
                        <a:rPr lang="tr-TR" sz="1400" b="1" dirty="0" smtClean="0">
                          <a:effectLst/>
                          <a:latin typeface="+mn-lt"/>
                          <a:ea typeface="Times New Roman" panose="02020603050405020304" pitchFamily="18" charset="0"/>
                          <a:cs typeface="Times New Roman" panose="02020603050405020304" pitchFamily="18" charset="0"/>
                        </a:rPr>
                        <a:t>n=109)</a:t>
                      </a:r>
                      <a:endParaRPr lang="tr-TR" sz="1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tc>
                  <a:txBody>
                    <a:bodyPr/>
                    <a:lstStyle/>
                    <a:p>
                      <a:pPr algn="ctr">
                        <a:lnSpc>
                          <a:spcPts val="1500"/>
                        </a:lnSpc>
                        <a:spcAft>
                          <a:spcPts val="0"/>
                        </a:spcAft>
                      </a:pPr>
                      <a:r>
                        <a:rPr lang="tr-TR" sz="1400" b="1" dirty="0">
                          <a:effectLst/>
                          <a:latin typeface="+mn-lt"/>
                          <a:ea typeface="Times New Roman" panose="02020603050405020304" pitchFamily="18" charset="0"/>
                          <a:cs typeface="Times New Roman" panose="02020603050405020304" pitchFamily="18" charset="0"/>
                        </a:rPr>
                        <a:t>%</a:t>
                      </a:r>
                      <a:endParaRPr lang="tr-TR" sz="1400" dirty="0">
                        <a:effectLst/>
                        <a:latin typeface="+mn-lt"/>
                        <a:ea typeface="Calibri" panose="020F0502020204030204" pitchFamily="34" charset="0"/>
                        <a:cs typeface="Times New Roman" panose="02020603050405020304" pitchFamily="18" charset="0"/>
                      </a:endParaRPr>
                    </a:p>
                    <a:p>
                      <a:pPr algn="ctr">
                        <a:lnSpc>
                          <a:spcPts val="1500"/>
                        </a:lnSpc>
                        <a:spcAft>
                          <a:spcPts val="0"/>
                        </a:spcAft>
                      </a:pPr>
                      <a:r>
                        <a:rPr lang="tr-TR" sz="1400" b="1" dirty="0">
                          <a:effectLst/>
                          <a:latin typeface="+mn-lt"/>
                          <a:ea typeface="Times New Roman" panose="02020603050405020304" pitchFamily="18" charset="0"/>
                          <a:cs typeface="Times New Roman" panose="02020603050405020304" pitchFamily="18" charset="0"/>
                        </a:rPr>
                        <a:t>(</a:t>
                      </a:r>
                      <a:r>
                        <a:rPr lang="tr-TR" sz="1400" b="1" dirty="0" smtClean="0">
                          <a:effectLst/>
                          <a:latin typeface="+mn-lt"/>
                          <a:ea typeface="Times New Roman" panose="02020603050405020304" pitchFamily="18" charset="0"/>
                          <a:cs typeface="Times New Roman" panose="02020603050405020304" pitchFamily="18" charset="0"/>
                        </a:rPr>
                        <a:t>n=110)</a:t>
                      </a:r>
                      <a:endParaRPr lang="tr-TR" sz="1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3385629122"/>
                  </a:ext>
                </a:extLst>
              </a:tr>
              <a:tr h="903849">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7.Dersler anlamamı kolaylaştıracak içerikte ve yoğunluktaydı.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57</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52,3</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16</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14,7</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18</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16,5</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13</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11,9</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5</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4,6</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mn-lt"/>
                          <a:ea typeface="Times New Roman" panose="02020603050405020304" pitchFamily="18" charset="0"/>
                          <a:cs typeface="Times New Roman" panose="02020603050405020304" pitchFamily="18" charset="0"/>
                        </a:rPr>
                        <a:t>16,5</a:t>
                      </a:r>
                      <a:endParaRPr lang="tr-TR" sz="20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tc>
                  <a:txBody>
                    <a:bodyPr/>
                    <a:lstStyle/>
                    <a:p>
                      <a:pPr algn="ctr">
                        <a:lnSpc>
                          <a:spcPct val="115000"/>
                        </a:lnSpc>
                        <a:spcAft>
                          <a:spcPts val="0"/>
                        </a:spcAft>
                      </a:pPr>
                      <a:r>
                        <a:rPr lang="tr-TR" sz="2400" b="1" dirty="0">
                          <a:effectLst/>
                          <a:latin typeface="+mn-lt"/>
                          <a:ea typeface="Times New Roman" panose="02020603050405020304" pitchFamily="18" charset="0"/>
                          <a:cs typeface="Times New Roman" panose="02020603050405020304" pitchFamily="18" charset="0"/>
                        </a:rPr>
                        <a:t>43,7</a:t>
                      </a:r>
                      <a:endParaRPr lang="tr-TR" sz="20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2488257890"/>
                  </a:ext>
                </a:extLst>
              </a:tr>
              <a:tr h="903849">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8.Görsel ve işitsel materyaller ( video, maket, slayt) anlamamı kolaylaştırdı.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21</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19,3</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14</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12,8</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23</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21,1</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38</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dirty="0">
                          <a:effectLst/>
                          <a:latin typeface="+mn-lt"/>
                          <a:ea typeface="Calibri" panose="020F0502020204030204" pitchFamily="34" charset="0"/>
                          <a:cs typeface="Calibri" panose="020F0502020204030204" pitchFamily="34" charset="0"/>
                        </a:rPr>
                        <a:t>34,9</a:t>
                      </a:r>
                      <a:endParaRPr lang="tr-TR" sz="20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13</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11,9</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mn-lt"/>
                          <a:ea typeface="Calibri" panose="020F0502020204030204" pitchFamily="34" charset="0"/>
                          <a:cs typeface="Times New Roman" panose="02020603050405020304" pitchFamily="18" charset="0"/>
                        </a:rPr>
                        <a:t>46,8</a:t>
                      </a:r>
                      <a:endParaRPr lang="tr-TR" sz="2000" b="1">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tc>
                  <a:txBody>
                    <a:bodyPr/>
                    <a:lstStyle/>
                    <a:p>
                      <a:pPr algn="ctr">
                        <a:lnSpc>
                          <a:spcPct val="115000"/>
                        </a:lnSpc>
                        <a:spcAft>
                          <a:spcPts val="0"/>
                        </a:spcAft>
                      </a:pPr>
                      <a:r>
                        <a:rPr lang="tr-TR" sz="2400" b="1" dirty="0">
                          <a:effectLst/>
                          <a:latin typeface="+mn-lt"/>
                          <a:ea typeface="Calibri" panose="020F0502020204030204" pitchFamily="34" charset="0"/>
                          <a:cs typeface="Times New Roman" panose="02020603050405020304" pitchFamily="18" charset="0"/>
                        </a:rPr>
                        <a:t>60,6</a:t>
                      </a:r>
                      <a:endParaRPr lang="tr-TR" sz="20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4126975819"/>
                  </a:ext>
                </a:extLst>
              </a:tr>
              <a:tr h="903849">
                <a:tc>
                  <a:txBody>
                    <a:bodyPr/>
                    <a:lstStyle/>
                    <a:p>
                      <a:pPr algn="l">
                        <a:lnSpc>
                          <a:spcPct val="115000"/>
                        </a:lnSpc>
                        <a:spcAft>
                          <a:spcPts val="0"/>
                        </a:spcAft>
                      </a:pPr>
                      <a:r>
                        <a:rPr lang="tr-TR" sz="2000" b="1">
                          <a:effectLst/>
                          <a:latin typeface="Cambria" panose="02040503050406030204" pitchFamily="18" charset="0"/>
                          <a:ea typeface="Times New Roman" panose="02020603050405020304" pitchFamily="18" charset="0"/>
                          <a:cs typeface="Times New Roman" panose="02020603050405020304" pitchFamily="18" charset="0"/>
                        </a:rPr>
                        <a:t>9.Bu ders kurulundaki öğrendiğim bilgiler mesleğe karşı ilgimi artırdı.</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40</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36,7</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17</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15,6</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23</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21,1</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23</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21,1</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6</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5,5</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mn-lt"/>
                          <a:ea typeface="Calibri" panose="020F0502020204030204" pitchFamily="34" charset="0"/>
                          <a:cs typeface="Times New Roman" panose="02020603050405020304" pitchFamily="18" charset="0"/>
                        </a:rPr>
                        <a:t>26,6</a:t>
                      </a:r>
                      <a:endParaRPr lang="tr-TR" sz="2000" b="1">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tc>
                  <a:txBody>
                    <a:bodyPr/>
                    <a:lstStyle/>
                    <a:p>
                      <a:pPr algn="ctr">
                        <a:lnSpc>
                          <a:spcPct val="115000"/>
                        </a:lnSpc>
                        <a:spcAft>
                          <a:spcPts val="0"/>
                        </a:spcAft>
                      </a:pPr>
                      <a:r>
                        <a:rPr lang="tr-TR" sz="2400" b="1" dirty="0">
                          <a:effectLst/>
                          <a:latin typeface="+mn-lt"/>
                          <a:ea typeface="Calibri" panose="020F0502020204030204" pitchFamily="34" charset="0"/>
                          <a:cs typeface="Times New Roman" panose="02020603050405020304" pitchFamily="18" charset="0"/>
                        </a:rPr>
                        <a:t>46,4</a:t>
                      </a:r>
                      <a:endParaRPr lang="tr-TR" sz="20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1210304570"/>
                  </a:ext>
                </a:extLst>
              </a:tr>
            </a:tbl>
          </a:graphicData>
        </a:graphic>
      </p:graphicFrame>
    </p:spTree>
    <p:extLst>
      <p:ext uri="{BB962C8B-B14F-4D97-AF65-F5344CB8AC3E}">
        <p14:creationId xmlns:p14="http://schemas.microsoft.com/office/powerpoint/2010/main" val="28194411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4057871245"/>
              </p:ext>
            </p:extLst>
          </p:nvPr>
        </p:nvGraphicFramePr>
        <p:xfrm>
          <a:off x="222921" y="1030014"/>
          <a:ext cx="11821935" cy="5074920"/>
        </p:xfrm>
        <a:graphic>
          <a:graphicData uri="http://schemas.openxmlformats.org/drawingml/2006/table">
            <a:tbl>
              <a:tblPr firstRow="1" firstCol="1" bandRow="1"/>
              <a:tblGrid>
                <a:gridCol w="3271841">
                  <a:extLst>
                    <a:ext uri="{9D8B030D-6E8A-4147-A177-3AD203B41FA5}">
                      <a16:colId xmlns:a16="http://schemas.microsoft.com/office/drawing/2014/main" val="3376156534"/>
                    </a:ext>
                  </a:extLst>
                </a:gridCol>
                <a:gridCol w="712508">
                  <a:extLst>
                    <a:ext uri="{9D8B030D-6E8A-4147-A177-3AD203B41FA5}">
                      <a16:colId xmlns:a16="http://schemas.microsoft.com/office/drawing/2014/main" val="828912990"/>
                    </a:ext>
                  </a:extLst>
                </a:gridCol>
                <a:gridCol w="712508">
                  <a:extLst>
                    <a:ext uri="{9D8B030D-6E8A-4147-A177-3AD203B41FA5}">
                      <a16:colId xmlns:a16="http://schemas.microsoft.com/office/drawing/2014/main" val="2021134937"/>
                    </a:ext>
                  </a:extLst>
                </a:gridCol>
                <a:gridCol w="712508">
                  <a:extLst>
                    <a:ext uri="{9D8B030D-6E8A-4147-A177-3AD203B41FA5}">
                      <a16:colId xmlns:a16="http://schemas.microsoft.com/office/drawing/2014/main" val="998865900"/>
                    </a:ext>
                  </a:extLst>
                </a:gridCol>
                <a:gridCol w="712508">
                  <a:extLst>
                    <a:ext uri="{9D8B030D-6E8A-4147-A177-3AD203B41FA5}">
                      <a16:colId xmlns:a16="http://schemas.microsoft.com/office/drawing/2014/main" val="3758118940"/>
                    </a:ext>
                  </a:extLst>
                </a:gridCol>
                <a:gridCol w="712508">
                  <a:extLst>
                    <a:ext uri="{9D8B030D-6E8A-4147-A177-3AD203B41FA5}">
                      <a16:colId xmlns:a16="http://schemas.microsoft.com/office/drawing/2014/main" val="1694873661"/>
                    </a:ext>
                  </a:extLst>
                </a:gridCol>
                <a:gridCol w="712508">
                  <a:extLst>
                    <a:ext uri="{9D8B030D-6E8A-4147-A177-3AD203B41FA5}">
                      <a16:colId xmlns:a16="http://schemas.microsoft.com/office/drawing/2014/main" val="4095274750"/>
                    </a:ext>
                  </a:extLst>
                </a:gridCol>
                <a:gridCol w="537841">
                  <a:extLst>
                    <a:ext uri="{9D8B030D-6E8A-4147-A177-3AD203B41FA5}">
                      <a16:colId xmlns:a16="http://schemas.microsoft.com/office/drawing/2014/main" val="905520888"/>
                    </a:ext>
                  </a:extLst>
                </a:gridCol>
                <a:gridCol w="737060">
                  <a:extLst>
                    <a:ext uri="{9D8B030D-6E8A-4147-A177-3AD203B41FA5}">
                      <a16:colId xmlns:a16="http://schemas.microsoft.com/office/drawing/2014/main" val="946148365"/>
                    </a:ext>
                  </a:extLst>
                </a:gridCol>
                <a:gridCol w="591725">
                  <a:extLst>
                    <a:ext uri="{9D8B030D-6E8A-4147-A177-3AD203B41FA5}">
                      <a16:colId xmlns:a16="http://schemas.microsoft.com/office/drawing/2014/main" val="1694929614"/>
                    </a:ext>
                  </a:extLst>
                </a:gridCol>
                <a:gridCol w="779316">
                  <a:extLst>
                    <a:ext uri="{9D8B030D-6E8A-4147-A177-3AD203B41FA5}">
                      <a16:colId xmlns:a16="http://schemas.microsoft.com/office/drawing/2014/main" val="416988268"/>
                    </a:ext>
                  </a:extLst>
                </a:gridCol>
                <a:gridCol w="798786">
                  <a:extLst>
                    <a:ext uri="{9D8B030D-6E8A-4147-A177-3AD203B41FA5}">
                      <a16:colId xmlns:a16="http://schemas.microsoft.com/office/drawing/2014/main" val="2294102131"/>
                    </a:ext>
                  </a:extLst>
                </a:gridCol>
                <a:gridCol w="830318">
                  <a:extLst>
                    <a:ext uri="{9D8B030D-6E8A-4147-A177-3AD203B41FA5}">
                      <a16:colId xmlns:a16="http://schemas.microsoft.com/office/drawing/2014/main" val="1340703012"/>
                    </a:ext>
                  </a:extLst>
                </a:gridCol>
              </a:tblGrid>
              <a:tr h="668740">
                <a:tc rowSpan="2">
                  <a:txBody>
                    <a:bodyPr/>
                    <a:lstStyle/>
                    <a:p>
                      <a:pPr algn="l">
                        <a:lnSpc>
                          <a:spcPct val="115000"/>
                        </a:lnSpc>
                        <a:spcAft>
                          <a:spcPts val="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DEĞİŞKENLER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Katılım </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 109</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1-Tamamen 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2-Kısmen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3-Kararsızım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4-Kısmen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5- </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Tamamen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a:txBody>
                    <a:bodyPr/>
                    <a:lstStyle/>
                    <a:p>
                      <a:pPr algn="ctr">
                        <a:lnSpc>
                          <a:spcPct val="100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4+5</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0000"/>
                        </a:lnSpc>
                        <a:spcAft>
                          <a:spcPts val="0"/>
                        </a:spcAft>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2023 2024</a:t>
                      </a: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solidFill>
                      <a:srgbClr val="FFFF00"/>
                    </a:solidFill>
                  </a:tcPr>
                </a:tc>
                <a:tc>
                  <a:txBody>
                    <a:bodyPr/>
                    <a:lstStyle/>
                    <a:p>
                      <a:pPr algn="ctr">
                        <a:lnSpc>
                          <a:spcPct val="100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4+5</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0000"/>
                        </a:lnSpc>
                        <a:spcAft>
                          <a:spcPts val="0"/>
                        </a:spcAft>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2022 2023</a:t>
                      </a: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904597774"/>
                  </a:ext>
                </a:extLst>
              </a:tr>
              <a:tr h="354842">
                <a:tc v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a:txBody>
                    <a:bodyPr/>
                    <a:lstStyle/>
                    <a:p>
                      <a:pPr algn="ctr">
                        <a:lnSpc>
                          <a:spcPts val="1500"/>
                        </a:lnSpc>
                        <a:spcAft>
                          <a:spcPts val="0"/>
                        </a:spcAft>
                      </a:pPr>
                      <a:r>
                        <a:rPr lang="tr-TR" sz="1600" b="1" dirty="0">
                          <a:effectLst/>
                          <a:latin typeface="+mn-lt"/>
                          <a:ea typeface="Times New Roman" panose="02020603050405020304" pitchFamily="18" charset="0"/>
                          <a:cs typeface="Times New Roman" panose="02020603050405020304" pitchFamily="18" charset="0"/>
                        </a:rPr>
                        <a:t>%</a:t>
                      </a:r>
                      <a:endParaRPr lang="tr-TR" sz="1600" dirty="0">
                        <a:effectLst/>
                        <a:latin typeface="+mn-lt"/>
                        <a:ea typeface="Calibri" panose="020F0502020204030204" pitchFamily="34" charset="0"/>
                        <a:cs typeface="Times New Roman" panose="02020603050405020304" pitchFamily="18" charset="0"/>
                      </a:endParaRPr>
                    </a:p>
                    <a:p>
                      <a:pPr algn="ctr">
                        <a:lnSpc>
                          <a:spcPts val="1500"/>
                        </a:lnSpc>
                        <a:spcAft>
                          <a:spcPts val="0"/>
                        </a:spcAft>
                      </a:pPr>
                      <a:r>
                        <a:rPr lang="tr-TR" sz="1600" b="1" dirty="0">
                          <a:effectLst/>
                          <a:latin typeface="+mn-lt"/>
                          <a:ea typeface="Times New Roman" panose="02020603050405020304" pitchFamily="18" charset="0"/>
                          <a:cs typeface="Times New Roman" panose="02020603050405020304" pitchFamily="18" charset="0"/>
                        </a:rPr>
                        <a:t>(</a:t>
                      </a:r>
                      <a:r>
                        <a:rPr lang="tr-TR" sz="1600" b="1" dirty="0" smtClean="0">
                          <a:effectLst/>
                          <a:latin typeface="+mn-lt"/>
                          <a:ea typeface="Times New Roman" panose="02020603050405020304" pitchFamily="18" charset="0"/>
                          <a:cs typeface="Times New Roman" panose="02020603050405020304" pitchFamily="18" charset="0"/>
                        </a:rPr>
                        <a:t>n=109)</a:t>
                      </a:r>
                      <a:endParaRPr lang="tr-TR" sz="16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tc>
                  <a:txBody>
                    <a:bodyPr/>
                    <a:lstStyle/>
                    <a:p>
                      <a:pPr algn="ctr">
                        <a:lnSpc>
                          <a:spcPts val="1500"/>
                        </a:lnSpc>
                        <a:spcAft>
                          <a:spcPts val="0"/>
                        </a:spcAft>
                      </a:pPr>
                      <a:r>
                        <a:rPr lang="tr-TR" sz="1600" b="1" dirty="0">
                          <a:effectLst/>
                          <a:latin typeface="+mn-lt"/>
                          <a:ea typeface="Times New Roman" panose="02020603050405020304" pitchFamily="18" charset="0"/>
                          <a:cs typeface="Times New Roman" panose="02020603050405020304" pitchFamily="18" charset="0"/>
                        </a:rPr>
                        <a:t>%</a:t>
                      </a:r>
                      <a:endParaRPr lang="tr-TR" sz="1600" dirty="0">
                        <a:effectLst/>
                        <a:latin typeface="+mn-lt"/>
                        <a:ea typeface="Calibri" panose="020F0502020204030204" pitchFamily="34" charset="0"/>
                        <a:cs typeface="Times New Roman" panose="02020603050405020304" pitchFamily="18" charset="0"/>
                      </a:endParaRPr>
                    </a:p>
                    <a:p>
                      <a:pPr algn="ctr">
                        <a:lnSpc>
                          <a:spcPts val="1500"/>
                        </a:lnSpc>
                        <a:spcAft>
                          <a:spcPts val="0"/>
                        </a:spcAft>
                      </a:pPr>
                      <a:r>
                        <a:rPr lang="tr-TR" sz="1600" b="1" dirty="0">
                          <a:effectLst/>
                          <a:latin typeface="+mn-lt"/>
                          <a:ea typeface="Times New Roman" panose="02020603050405020304" pitchFamily="18" charset="0"/>
                          <a:cs typeface="Times New Roman" panose="02020603050405020304" pitchFamily="18" charset="0"/>
                        </a:rPr>
                        <a:t>(</a:t>
                      </a:r>
                      <a:r>
                        <a:rPr lang="tr-TR" sz="1600" b="1" dirty="0" smtClean="0">
                          <a:effectLst/>
                          <a:latin typeface="+mn-lt"/>
                          <a:ea typeface="Times New Roman" panose="02020603050405020304" pitchFamily="18" charset="0"/>
                          <a:cs typeface="Times New Roman" panose="02020603050405020304" pitchFamily="18" charset="0"/>
                        </a:rPr>
                        <a:t>n=110)</a:t>
                      </a:r>
                      <a:endParaRPr lang="tr-TR" sz="16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3385629122"/>
                  </a:ext>
                </a:extLst>
              </a:tr>
              <a:tr h="903849">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10.Öğretim üyeleri interaktif ders işleyerek derslerde dikkatimizi canlı tuttu.</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31</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28,4</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16</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14,7</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23</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21,1</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32</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29,4</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7</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6,4</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mn-lt"/>
                          <a:ea typeface="Times New Roman" panose="02020603050405020304" pitchFamily="18" charset="0"/>
                          <a:cs typeface="Times New Roman" panose="02020603050405020304" pitchFamily="18" charset="0"/>
                        </a:rPr>
                        <a:t>35,8</a:t>
                      </a:r>
                      <a:endParaRPr lang="tr-TR" sz="20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tc>
                  <a:txBody>
                    <a:bodyPr/>
                    <a:lstStyle/>
                    <a:p>
                      <a:pPr algn="ctr">
                        <a:lnSpc>
                          <a:spcPct val="115000"/>
                        </a:lnSpc>
                        <a:spcAft>
                          <a:spcPts val="0"/>
                        </a:spcAft>
                      </a:pPr>
                      <a:r>
                        <a:rPr lang="tr-TR" sz="2400" b="1">
                          <a:effectLst/>
                          <a:latin typeface="+mn-lt"/>
                          <a:ea typeface="Times New Roman" panose="02020603050405020304" pitchFamily="18" charset="0"/>
                          <a:cs typeface="Times New Roman" panose="02020603050405020304" pitchFamily="18" charset="0"/>
                        </a:rPr>
                        <a:t>43,6</a:t>
                      </a:r>
                      <a:endParaRPr lang="tr-TR" sz="2000" b="1">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2488257890"/>
                  </a:ext>
                </a:extLst>
              </a:tr>
              <a:tr h="903849">
                <a:tc>
                  <a:txBody>
                    <a:bodyPr/>
                    <a:lstStyle/>
                    <a:p>
                      <a:pPr algn="l">
                        <a:lnSpc>
                          <a:spcPct val="100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11.Kuruldaki pratikler dersi anlamamı kolaylaştırdı.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16</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14,7</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6</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5,5</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10</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9,2</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39</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35,8</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38</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34,9</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dirty="0">
                          <a:effectLst/>
                          <a:latin typeface="+mn-lt"/>
                          <a:ea typeface="Calibri" panose="020F0502020204030204" pitchFamily="34" charset="0"/>
                          <a:cs typeface="Times New Roman" panose="02020603050405020304" pitchFamily="18" charset="0"/>
                        </a:rPr>
                        <a:t>70,7</a:t>
                      </a:r>
                      <a:endParaRPr lang="tr-TR" sz="20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tc>
                  <a:txBody>
                    <a:bodyPr/>
                    <a:lstStyle/>
                    <a:p>
                      <a:pPr algn="ctr">
                        <a:lnSpc>
                          <a:spcPct val="115000"/>
                        </a:lnSpc>
                        <a:spcAft>
                          <a:spcPts val="0"/>
                        </a:spcAft>
                      </a:pPr>
                      <a:r>
                        <a:rPr lang="tr-TR" sz="2400" b="1" dirty="0">
                          <a:effectLst/>
                          <a:latin typeface="+mn-lt"/>
                          <a:ea typeface="Calibri" panose="020F0502020204030204" pitchFamily="34" charset="0"/>
                          <a:cs typeface="Times New Roman" panose="02020603050405020304" pitchFamily="18" charset="0"/>
                        </a:rPr>
                        <a:t>78,2</a:t>
                      </a:r>
                      <a:endParaRPr lang="tr-TR" sz="20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4126975819"/>
                  </a:ext>
                </a:extLst>
              </a:tr>
              <a:tr h="903849">
                <a:tc>
                  <a:txBody>
                    <a:bodyPr/>
                    <a:lstStyle/>
                    <a:p>
                      <a:pPr algn="l">
                        <a:lnSpc>
                          <a:spcPct val="100000"/>
                        </a:lnSpc>
                        <a:spcAft>
                          <a:spcPts val="0"/>
                        </a:spcAft>
                      </a:pPr>
                      <a:r>
                        <a:rPr lang="tr-TR" sz="2000" b="1" dirty="0" smtClean="0">
                          <a:effectLst/>
                          <a:latin typeface="Cambria" panose="02040503050406030204" pitchFamily="18" charset="0"/>
                          <a:ea typeface="Times New Roman" panose="02020603050405020304" pitchFamily="18" charset="0"/>
                          <a:cs typeface="Times New Roman" panose="02020603050405020304" pitchFamily="18" charset="0"/>
                        </a:rPr>
                        <a:t>12.Kurul </a:t>
                      </a: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sürecinde kullanılan derslik, laboratuvar gibi fiziksel ortamlar ve kullanılan materyaller yeterliydi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20</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18,3</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7</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6,4</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16</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14,7</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40</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36,7</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26</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23,9</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mn-lt"/>
                          <a:ea typeface="Calibri" panose="020F0502020204030204" pitchFamily="34" charset="0"/>
                          <a:cs typeface="Times New Roman" panose="02020603050405020304" pitchFamily="18" charset="0"/>
                        </a:rPr>
                        <a:t>60,6</a:t>
                      </a:r>
                      <a:endParaRPr lang="tr-TR" sz="2000" b="1">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tc>
                  <a:txBody>
                    <a:bodyPr/>
                    <a:lstStyle/>
                    <a:p>
                      <a:pPr algn="ctr">
                        <a:lnSpc>
                          <a:spcPct val="115000"/>
                        </a:lnSpc>
                        <a:spcAft>
                          <a:spcPts val="0"/>
                        </a:spcAft>
                      </a:pPr>
                      <a:r>
                        <a:rPr lang="tr-TR" sz="2400" b="1" dirty="0">
                          <a:effectLst/>
                          <a:latin typeface="+mn-lt"/>
                          <a:ea typeface="Calibri" panose="020F0502020204030204" pitchFamily="34" charset="0"/>
                          <a:cs typeface="Times New Roman" panose="02020603050405020304" pitchFamily="18" charset="0"/>
                        </a:rPr>
                        <a:t>65,5</a:t>
                      </a:r>
                      <a:endParaRPr lang="tr-TR" sz="20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1210304570"/>
                  </a:ext>
                </a:extLst>
              </a:tr>
            </a:tbl>
          </a:graphicData>
        </a:graphic>
      </p:graphicFrame>
    </p:spTree>
    <p:extLst>
      <p:ext uri="{BB962C8B-B14F-4D97-AF65-F5344CB8AC3E}">
        <p14:creationId xmlns:p14="http://schemas.microsoft.com/office/powerpoint/2010/main" val="17931082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21738255"/>
              </p:ext>
            </p:extLst>
          </p:nvPr>
        </p:nvGraphicFramePr>
        <p:xfrm>
          <a:off x="124249" y="482220"/>
          <a:ext cx="11836524" cy="5972747"/>
        </p:xfrm>
        <a:graphic>
          <a:graphicData uri="http://schemas.openxmlformats.org/drawingml/2006/table">
            <a:tbl>
              <a:tblPr firstRow="1" firstCol="1" bandRow="1"/>
              <a:tblGrid>
                <a:gridCol w="3275879">
                  <a:extLst>
                    <a:ext uri="{9D8B030D-6E8A-4147-A177-3AD203B41FA5}">
                      <a16:colId xmlns:a16="http://schemas.microsoft.com/office/drawing/2014/main" val="3376156534"/>
                    </a:ext>
                  </a:extLst>
                </a:gridCol>
                <a:gridCol w="713387">
                  <a:extLst>
                    <a:ext uri="{9D8B030D-6E8A-4147-A177-3AD203B41FA5}">
                      <a16:colId xmlns:a16="http://schemas.microsoft.com/office/drawing/2014/main" val="828912990"/>
                    </a:ext>
                  </a:extLst>
                </a:gridCol>
                <a:gridCol w="713387">
                  <a:extLst>
                    <a:ext uri="{9D8B030D-6E8A-4147-A177-3AD203B41FA5}">
                      <a16:colId xmlns:a16="http://schemas.microsoft.com/office/drawing/2014/main" val="2021134937"/>
                    </a:ext>
                  </a:extLst>
                </a:gridCol>
                <a:gridCol w="713387">
                  <a:extLst>
                    <a:ext uri="{9D8B030D-6E8A-4147-A177-3AD203B41FA5}">
                      <a16:colId xmlns:a16="http://schemas.microsoft.com/office/drawing/2014/main" val="998865900"/>
                    </a:ext>
                  </a:extLst>
                </a:gridCol>
                <a:gridCol w="718244">
                  <a:extLst>
                    <a:ext uri="{9D8B030D-6E8A-4147-A177-3AD203B41FA5}">
                      <a16:colId xmlns:a16="http://schemas.microsoft.com/office/drawing/2014/main" val="3758118940"/>
                    </a:ext>
                  </a:extLst>
                </a:gridCol>
                <a:gridCol w="519697">
                  <a:extLst>
                    <a:ext uri="{9D8B030D-6E8A-4147-A177-3AD203B41FA5}">
                      <a16:colId xmlns:a16="http://schemas.microsoft.com/office/drawing/2014/main" val="1694873661"/>
                    </a:ext>
                  </a:extLst>
                </a:gridCol>
                <a:gridCol w="686001">
                  <a:extLst>
                    <a:ext uri="{9D8B030D-6E8A-4147-A177-3AD203B41FA5}">
                      <a16:colId xmlns:a16="http://schemas.microsoft.com/office/drawing/2014/main" val="4095274750"/>
                    </a:ext>
                  </a:extLst>
                </a:gridCol>
                <a:gridCol w="644424">
                  <a:extLst>
                    <a:ext uri="{9D8B030D-6E8A-4147-A177-3AD203B41FA5}">
                      <a16:colId xmlns:a16="http://schemas.microsoft.com/office/drawing/2014/main" val="905520888"/>
                    </a:ext>
                  </a:extLst>
                </a:gridCol>
                <a:gridCol w="737970">
                  <a:extLst>
                    <a:ext uri="{9D8B030D-6E8A-4147-A177-3AD203B41FA5}">
                      <a16:colId xmlns:a16="http://schemas.microsoft.com/office/drawing/2014/main" val="946148365"/>
                    </a:ext>
                  </a:extLst>
                </a:gridCol>
                <a:gridCol w="675607">
                  <a:extLst>
                    <a:ext uri="{9D8B030D-6E8A-4147-A177-3AD203B41FA5}">
                      <a16:colId xmlns:a16="http://schemas.microsoft.com/office/drawing/2014/main" val="1694929614"/>
                    </a:ext>
                  </a:extLst>
                </a:gridCol>
                <a:gridCol w="789940">
                  <a:extLst>
                    <a:ext uri="{9D8B030D-6E8A-4147-A177-3AD203B41FA5}">
                      <a16:colId xmlns:a16="http://schemas.microsoft.com/office/drawing/2014/main" val="416988268"/>
                    </a:ext>
                  </a:extLst>
                </a:gridCol>
                <a:gridCol w="797262">
                  <a:extLst>
                    <a:ext uri="{9D8B030D-6E8A-4147-A177-3AD203B41FA5}">
                      <a16:colId xmlns:a16="http://schemas.microsoft.com/office/drawing/2014/main" val="2294102131"/>
                    </a:ext>
                  </a:extLst>
                </a:gridCol>
                <a:gridCol w="851339">
                  <a:extLst>
                    <a:ext uri="{9D8B030D-6E8A-4147-A177-3AD203B41FA5}">
                      <a16:colId xmlns:a16="http://schemas.microsoft.com/office/drawing/2014/main" val="2869319971"/>
                    </a:ext>
                  </a:extLst>
                </a:gridCol>
              </a:tblGrid>
              <a:tr h="668740">
                <a:tc rowSpan="2">
                  <a:txBody>
                    <a:bodyPr/>
                    <a:lstStyle/>
                    <a:p>
                      <a:pPr algn="l">
                        <a:lnSpc>
                          <a:spcPct val="115000"/>
                        </a:lnSpc>
                        <a:spcAft>
                          <a:spcPts val="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DEĞİŞKENLER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Katılım </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 109</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1-Tamamen 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2-Kısmen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3-Kararsızım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4-Kısmen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5- </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Tamamen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a:txBody>
                    <a:bodyPr/>
                    <a:lstStyle/>
                    <a:p>
                      <a:pPr algn="ctr">
                        <a:lnSpc>
                          <a:spcPct val="100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4+5</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0000"/>
                        </a:lnSpc>
                        <a:spcAft>
                          <a:spcPts val="0"/>
                        </a:spcAft>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2023 2024</a:t>
                      </a: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solidFill>
                      <a:srgbClr val="FFFF00"/>
                    </a:solidFill>
                  </a:tcPr>
                </a:tc>
                <a:tc>
                  <a:txBody>
                    <a:bodyPr/>
                    <a:lstStyle/>
                    <a:p>
                      <a:pPr algn="ctr">
                        <a:lnSpc>
                          <a:spcPct val="100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4+5</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0000"/>
                        </a:lnSpc>
                        <a:spcAft>
                          <a:spcPts val="0"/>
                        </a:spcAft>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2022 2023</a:t>
                      </a: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904597774"/>
                  </a:ext>
                </a:extLst>
              </a:tr>
              <a:tr h="354842">
                <a:tc v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a:txBody>
                    <a:bodyPr/>
                    <a:lstStyle/>
                    <a:p>
                      <a:pPr algn="ctr">
                        <a:lnSpc>
                          <a:spcPts val="1500"/>
                        </a:lnSpc>
                        <a:spcAft>
                          <a:spcPts val="0"/>
                        </a:spcAft>
                      </a:pPr>
                      <a:r>
                        <a:rPr lang="tr-TR" sz="1600" b="1" dirty="0">
                          <a:effectLst/>
                          <a:latin typeface="+mn-lt"/>
                          <a:ea typeface="Times New Roman" panose="02020603050405020304" pitchFamily="18" charset="0"/>
                          <a:cs typeface="Times New Roman" panose="02020603050405020304" pitchFamily="18" charset="0"/>
                        </a:rPr>
                        <a:t>%</a:t>
                      </a:r>
                      <a:endParaRPr lang="tr-TR" sz="1600" dirty="0">
                        <a:effectLst/>
                        <a:latin typeface="+mn-lt"/>
                        <a:ea typeface="Calibri" panose="020F0502020204030204" pitchFamily="34" charset="0"/>
                        <a:cs typeface="Times New Roman" panose="02020603050405020304" pitchFamily="18" charset="0"/>
                      </a:endParaRPr>
                    </a:p>
                    <a:p>
                      <a:pPr algn="ctr">
                        <a:lnSpc>
                          <a:spcPts val="1500"/>
                        </a:lnSpc>
                        <a:spcAft>
                          <a:spcPts val="0"/>
                        </a:spcAft>
                      </a:pPr>
                      <a:r>
                        <a:rPr lang="tr-TR" sz="1600" b="1" dirty="0">
                          <a:effectLst/>
                          <a:latin typeface="+mn-lt"/>
                          <a:ea typeface="Times New Roman" panose="02020603050405020304" pitchFamily="18" charset="0"/>
                          <a:cs typeface="Times New Roman" panose="02020603050405020304" pitchFamily="18" charset="0"/>
                        </a:rPr>
                        <a:t>(</a:t>
                      </a:r>
                      <a:r>
                        <a:rPr lang="tr-TR" sz="1600" b="1" dirty="0" smtClean="0">
                          <a:effectLst/>
                          <a:latin typeface="+mn-lt"/>
                          <a:ea typeface="Times New Roman" panose="02020603050405020304" pitchFamily="18" charset="0"/>
                          <a:cs typeface="Times New Roman" panose="02020603050405020304" pitchFamily="18" charset="0"/>
                        </a:rPr>
                        <a:t>n=109)</a:t>
                      </a:r>
                      <a:endParaRPr lang="tr-TR" sz="16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tc>
                  <a:txBody>
                    <a:bodyPr/>
                    <a:lstStyle/>
                    <a:p>
                      <a:pPr algn="ctr">
                        <a:lnSpc>
                          <a:spcPts val="1500"/>
                        </a:lnSpc>
                        <a:spcAft>
                          <a:spcPts val="0"/>
                        </a:spcAft>
                      </a:pPr>
                      <a:r>
                        <a:rPr lang="tr-TR" sz="1600" b="1" dirty="0">
                          <a:effectLst/>
                          <a:latin typeface="+mn-lt"/>
                          <a:ea typeface="Times New Roman" panose="02020603050405020304" pitchFamily="18" charset="0"/>
                          <a:cs typeface="Times New Roman" panose="02020603050405020304" pitchFamily="18" charset="0"/>
                        </a:rPr>
                        <a:t>%</a:t>
                      </a:r>
                      <a:endParaRPr lang="tr-TR" sz="1600" dirty="0">
                        <a:effectLst/>
                        <a:latin typeface="+mn-lt"/>
                        <a:ea typeface="Calibri" panose="020F0502020204030204" pitchFamily="34" charset="0"/>
                        <a:cs typeface="Times New Roman" panose="02020603050405020304" pitchFamily="18" charset="0"/>
                      </a:endParaRPr>
                    </a:p>
                    <a:p>
                      <a:pPr algn="ctr">
                        <a:lnSpc>
                          <a:spcPts val="1500"/>
                        </a:lnSpc>
                        <a:spcAft>
                          <a:spcPts val="0"/>
                        </a:spcAft>
                      </a:pPr>
                      <a:r>
                        <a:rPr lang="tr-TR" sz="1600" b="1" dirty="0">
                          <a:effectLst/>
                          <a:latin typeface="+mn-lt"/>
                          <a:ea typeface="Times New Roman" panose="02020603050405020304" pitchFamily="18" charset="0"/>
                          <a:cs typeface="Times New Roman" panose="02020603050405020304" pitchFamily="18" charset="0"/>
                        </a:rPr>
                        <a:t>(</a:t>
                      </a:r>
                      <a:r>
                        <a:rPr lang="tr-TR" sz="1600" b="1" dirty="0" smtClean="0">
                          <a:effectLst/>
                          <a:latin typeface="+mn-lt"/>
                          <a:ea typeface="Times New Roman" panose="02020603050405020304" pitchFamily="18" charset="0"/>
                          <a:cs typeface="Times New Roman" panose="02020603050405020304" pitchFamily="18" charset="0"/>
                        </a:rPr>
                        <a:t>n=110)</a:t>
                      </a:r>
                      <a:endParaRPr lang="tr-TR" sz="16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3385629122"/>
                  </a:ext>
                </a:extLst>
              </a:tr>
              <a:tr h="512184">
                <a:tc>
                  <a:txBody>
                    <a:bodyPr/>
                    <a:lstStyle/>
                    <a:p>
                      <a:pPr algn="l">
                        <a:lnSpc>
                          <a:spcPct val="100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13.Bu kurulda aldığım eğitimden memnunum.</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38</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34,9</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26</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23,9</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25</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22,9</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18</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16,5</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2</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1,8</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mn-lt"/>
                          <a:ea typeface="Times New Roman" panose="02020603050405020304" pitchFamily="18" charset="0"/>
                          <a:cs typeface="Times New Roman" panose="02020603050405020304" pitchFamily="18" charset="0"/>
                        </a:rPr>
                        <a:t>18,3</a:t>
                      </a:r>
                      <a:endParaRPr lang="tr-TR" sz="20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tc>
                  <a:txBody>
                    <a:bodyPr/>
                    <a:lstStyle/>
                    <a:p>
                      <a:pPr algn="ctr">
                        <a:lnSpc>
                          <a:spcPct val="115000"/>
                        </a:lnSpc>
                        <a:spcAft>
                          <a:spcPts val="0"/>
                        </a:spcAft>
                      </a:pPr>
                      <a:r>
                        <a:rPr lang="tr-TR" sz="2400" b="1">
                          <a:effectLst/>
                          <a:latin typeface="+mn-lt"/>
                          <a:ea typeface="Times New Roman" panose="02020603050405020304" pitchFamily="18" charset="0"/>
                          <a:cs typeface="Times New Roman" panose="02020603050405020304" pitchFamily="18" charset="0"/>
                        </a:rPr>
                        <a:t>34,5</a:t>
                      </a:r>
                      <a:endParaRPr lang="tr-TR" sz="2000" b="1">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2488257890"/>
                  </a:ext>
                </a:extLst>
              </a:tr>
              <a:tr h="587248">
                <a:tc>
                  <a:txBody>
                    <a:bodyPr/>
                    <a:lstStyle/>
                    <a:p>
                      <a:pPr algn="l">
                        <a:lnSpc>
                          <a:spcPct val="100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14.Kurulun amaç ve öğrenim hedeflerine ulaştığımı düşünüyorum.</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45</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41,3</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20</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18,3</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18</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16,5</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23</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21,1</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3</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2,8</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mn-lt"/>
                          <a:ea typeface="Calibri" panose="020F0502020204030204" pitchFamily="34" charset="0"/>
                          <a:cs typeface="Times New Roman" panose="02020603050405020304" pitchFamily="18" charset="0"/>
                        </a:rPr>
                        <a:t>23,9</a:t>
                      </a:r>
                      <a:endParaRPr lang="tr-TR" sz="2000" b="1">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tc>
                  <a:txBody>
                    <a:bodyPr/>
                    <a:lstStyle/>
                    <a:p>
                      <a:pPr algn="ctr">
                        <a:lnSpc>
                          <a:spcPct val="115000"/>
                        </a:lnSpc>
                        <a:spcAft>
                          <a:spcPts val="0"/>
                        </a:spcAft>
                      </a:pPr>
                      <a:r>
                        <a:rPr lang="tr-TR" sz="2400" b="1" dirty="0">
                          <a:effectLst/>
                          <a:latin typeface="+mn-lt"/>
                          <a:ea typeface="Calibri" panose="020F0502020204030204" pitchFamily="34" charset="0"/>
                          <a:cs typeface="Times New Roman" panose="02020603050405020304" pitchFamily="18" charset="0"/>
                        </a:rPr>
                        <a:t>42,7</a:t>
                      </a:r>
                      <a:endParaRPr lang="tr-TR" sz="20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4126975819"/>
                  </a:ext>
                </a:extLst>
              </a:tr>
              <a:tr h="914400">
                <a:tc>
                  <a:txBody>
                    <a:bodyPr/>
                    <a:lstStyle/>
                    <a:p>
                      <a:pPr algn="l">
                        <a:lnSpc>
                          <a:spcPct val="100000"/>
                        </a:lnSpc>
                        <a:spcAft>
                          <a:spcPts val="0"/>
                        </a:spcAft>
                      </a:pPr>
                      <a:r>
                        <a:rPr lang="tr-TR" sz="2000" b="1" dirty="0" smtClean="0">
                          <a:effectLst/>
                          <a:latin typeface="Cambria" panose="02040503050406030204" pitchFamily="18" charset="0"/>
                          <a:ea typeface="Times New Roman" panose="02020603050405020304" pitchFamily="18" charset="0"/>
                          <a:cs typeface="Times New Roman" panose="02020603050405020304" pitchFamily="18" charset="0"/>
                        </a:rPr>
                        <a:t>15.Kurul sonu sınavının kurul boyu öğretilenleri kapsadığını ve öğrendiklerimi nesnel bir şekilde ölçtüğünü düşünüyorum.</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50</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45,9</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28</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25,7</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16</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14,7</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dirty="0">
                          <a:effectLst/>
                          <a:latin typeface="+mn-lt"/>
                          <a:ea typeface="Calibri" panose="020F0502020204030204" pitchFamily="34" charset="0"/>
                          <a:cs typeface="Calibri" panose="020F0502020204030204" pitchFamily="34" charset="0"/>
                        </a:rPr>
                        <a:t>13</a:t>
                      </a:r>
                      <a:endParaRPr lang="tr-TR" sz="20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11,9</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2</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1,8</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mn-lt"/>
                          <a:ea typeface="Calibri" panose="020F0502020204030204" pitchFamily="34" charset="0"/>
                          <a:cs typeface="Times New Roman" panose="02020603050405020304" pitchFamily="18" charset="0"/>
                        </a:rPr>
                        <a:t>13,7</a:t>
                      </a:r>
                      <a:endParaRPr lang="tr-TR" sz="2000" b="1">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tc>
                  <a:txBody>
                    <a:bodyPr/>
                    <a:lstStyle/>
                    <a:p>
                      <a:pPr algn="ctr">
                        <a:lnSpc>
                          <a:spcPct val="115000"/>
                        </a:lnSpc>
                        <a:spcAft>
                          <a:spcPts val="0"/>
                        </a:spcAft>
                      </a:pPr>
                      <a:r>
                        <a:rPr lang="tr-TR" sz="2400" b="1" dirty="0">
                          <a:effectLst/>
                          <a:latin typeface="+mn-lt"/>
                          <a:ea typeface="Calibri" panose="020F0502020204030204" pitchFamily="34" charset="0"/>
                          <a:cs typeface="Times New Roman" panose="02020603050405020304" pitchFamily="18" charset="0"/>
                        </a:rPr>
                        <a:t>48,2</a:t>
                      </a:r>
                      <a:endParaRPr lang="tr-TR" sz="20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1210304570"/>
                  </a:ext>
                </a:extLst>
              </a:tr>
              <a:tr h="914400">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16.Kurulda uygulanan zıt panel ilgili dersteki </a:t>
                      </a:r>
                      <a:r>
                        <a:rPr lang="tr-TR" sz="2000" b="1" dirty="0" smtClean="0">
                          <a:effectLst/>
                          <a:latin typeface="Cambria" panose="02040503050406030204" pitchFamily="18" charset="0"/>
                          <a:ea typeface="Times New Roman" panose="02020603050405020304" pitchFamily="18" charset="0"/>
                          <a:cs typeface="Times New Roman" panose="02020603050405020304" pitchFamily="18" charset="0"/>
                        </a:rPr>
                        <a:t>(İmmünolojideki</a:t>
                      </a: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 başarımı </a:t>
                      </a:r>
                      <a:r>
                        <a:rPr lang="tr-TR" sz="2000" b="1" dirty="0" smtClean="0">
                          <a:effectLst/>
                          <a:latin typeface="Cambria" panose="02040503050406030204" pitchFamily="18" charset="0"/>
                          <a:ea typeface="Times New Roman" panose="02020603050405020304" pitchFamily="18" charset="0"/>
                          <a:cs typeface="Times New Roman" panose="02020603050405020304" pitchFamily="18" charset="0"/>
                        </a:rPr>
                        <a:t>arttırdı.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Times New Roman" panose="02020603050405020304" pitchFamily="18" charset="0"/>
                          <a:cs typeface="Calibri" panose="020F0502020204030204" pitchFamily="34" charset="0"/>
                        </a:rPr>
                        <a:t>43</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39,4</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17</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15,6</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19</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17,4</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22</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20,2</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8</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0">
                          <a:effectLst/>
                          <a:latin typeface="+mn-lt"/>
                          <a:ea typeface="Calibri" panose="020F0502020204030204" pitchFamily="34" charset="0"/>
                          <a:cs typeface="Calibri" panose="020F0502020204030204" pitchFamily="34" charset="0"/>
                        </a:rPr>
                        <a:t>7,3</a:t>
                      </a:r>
                      <a:endParaRPr lang="tr-TR" sz="2000" b="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mn-lt"/>
                          <a:ea typeface="Calibri" panose="020F0502020204030204" pitchFamily="34" charset="0"/>
                          <a:cs typeface="Times New Roman" panose="02020603050405020304" pitchFamily="18" charset="0"/>
                        </a:rPr>
                        <a:t>27,5</a:t>
                      </a:r>
                      <a:endParaRPr lang="tr-TR" sz="2000" b="1">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tc>
                  <a:txBody>
                    <a:bodyPr/>
                    <a:lstStyle/>
                    <a:p>
                      <a:pPr algn="ctr">
                        <a:lnSpc>
                          <a:spcPct val="115000"/>
                        </a:lnSpc>
                        <a:spcAft>
                          <a:spcPts val="0"/>
                        </a:spcAft>
                      </a:pPr>
                      <a:r>
                        <a:rPr lang="tr-TR" sz="2400" b="1" dirty="0">
                          <a:effectLst/>
                          <a:latin typeface="+mn-lt"/>
                          <a:ea typeface="Calibri" panose="020F0502020204030204" pitchFamily="34" charset="0"/>
                          <a:cs typeface="Calibri" panose="020F0502020204030204" pitchFamily="34" charset="0"/>
                        </a:rPr>
                        <a:t>-</a:t>
                      </a:r>
                      <a:endParaRPr lang="tr-TR" sz="20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2877740107"/>
                  </a:ext>
                </a:extLst>
              </a:tr>
            </a:tbl>
          </a:graphicData>
        </a:graphic>
      </p:graphicFrame>
    </p:spTree>
    <p:extLst>
      <p:ext uri="{BB962C8B-B14F-4D97-AF65-F5344CB8AC3E}">
        <p14:creationId xmlns:p14="http://schemas.microsoft.com/office/powerpoint/2010/main" val="4231540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cs typeface="Times New Roman" panose="02020603050405020304" pitchFamily="18" charset="0"/>
              </a:rPr>
              <a:t>KURULLA İLGİLİ ÖĞRENCİLERİN OLUMLU GÖRÜŞLERİ</a:t>
            </a:r>
            <a:endParaRPr lang="tr-TR" dirty="0"/>
          </a:p>
        </p:txBody>
      </p:sp>
      <p:sp>
        <p:nvSpPr>
          <p:cNvPr id="3" name="İçerik Yer Tutucusu 2"/>
          <p:cNvSpPr>
            <a:spLocks noGrp="1"/>
          </p:cNvSpPr>
          <p:nvPr>
            <p:ph idx="1"/>
          </p:nvPr>
        </p:nvSpPr>
        <p:spPr>
          <a:xfrm>
            <a:off x="609600" y="1600200"/>
            <a:ext cx="10972800" cy="5257799"/>
          </a:xfrm>
        </p:spPr>
        <p:txBody>
          <a:bodyPr>
            <a:normAutofit fontScale="47500" lnSpcReduction="20000"/>
          </a:bodyPr>
          <a:lstStyle/>
          <a:p>
            <a:pPr lvl="0"/>
            <a:r>
              <a:rPr lang="tr-TR" dirty="0"/>
              <a:t>Ders konuları birbirini tamamlayacak nitelikteydi </a:t>
            </a:r>
            <a:r>
              <a:rPr lang="tr-TR" dirty="0" smtClean="0"/>
              <a:t>(57,</a:t>
            </a:r>
          </a:p>
          <a:p>
            <a:pPr lvl="0"/>
            <a:r>
              <a:rPr lang="tr-TR" dirty="0" smtClean="0"/>
              <a:t>Entegre sistem (70,</a:t>
            </a:r>
          </a:p>
          <a:p>
            <a:pPr lvl="0"/>
            <a:r>
              <a:rPr lang="tr-TR" dirty="0"/>
              <a:t>Önceki kurulun devamı niteliğindeydi</a:t>
            </a:r>
            <a:r>
              <a:rPr lang="tr-TR" dirty="0" smtClean="0"/>
              <a:t>. (96,</a:t>
            </a:r>
          </a:p>
          <a:p>
            <a:pPr lvl="0"/>
            <a:r>
              <a:rPr lang="tr-TR" sz="2400" dirty="0" smtClean="0"/>
              <a:t>(Bazı) hocalar,, tutumları, dersleri çok güzel işliyor, akılda kalıcı oluyor, dersi derste öğreniyorum, severek çalışıyorum (4,26,28,31,40,63,71,72,75,82,83,88,100</a:t>
            </a:r>
          </a:p>
          <a:p>
            <a:pPr lvl="0"/>
            <a:r>
              <a:rPr lang="tr-TR" sz="2400" dirty="0" smtClean="0"/>
              <a:t>Bazı dersler,, çok anlaşılırdı (15,42,59,79,82,89,90,102</a:t>
            </a:r>
          </a:p>
          <a:p>
            <a:pPr lvl="0"/>
            <a:r>
              <a:rPr lang="tr-TR" sz="2400" dirty="0"/>
              <a:t>Teorik </a:t>
            </a:r>
            <a:r>
              <a:rPr lang="tr-TR" sz="2400" dirty="0" smtClean="0"/>
              <a:t>derslerin verimli </a:t>
            </a:r>
            <a:r>
              <a:rPr lang="tr-TR" sz="2400" dirty="0"/>
              <a:t>geçmesi </a:t>
            </a:r>
            <a:r>
              <a:rPr lang="tr-TR" sz="2400" dirty="0" smtClean="0"/>
              <a:t>(55,</a:t>
            </a:r>
          </a:p>
          <a:p>
            <a:pPr lvl="0"/>
            <a:r>
              <a:rPr lang="tr-TR" sz="2400" dirty="0" smtClean="0"/>
              <a:t>Dersler eğlenceliydi (12,</a:t>
            </a:r>
          </a:p>
          <a:p>
            <a:pPr lvl="0"/>
            <a:r>
              <a:rPr lang="tr-TR" sz="2400" dirty="0" err="1" smtClean="0"/>
              <a:t>İşlenilen</a:t>
            </a:r>
            <a:r>
              <a:rPr lang="tr-TR" sz="2400" dirty="0" smtClean="0"/>
              <a:t>  ( bazı ) derslerle güvenim arttı, hocalarımızın emeklerinden dolayı minnettarız</a:t>
            </a:r>
          </a:p>
          <a:p>
            <a:pPr lvl="0"/>
            <a:r>
              <a:rPr lang="tr-TR" sz="2400" dirty="0"/>
              <a:t>Anlatılan konular ile hastalıklar arasındaki ilişkisi hakkında yeni bilgiler öğrendim</a:t>
            </a:r>
            <a:r>
              <a:rPr lang="tr-TR" sz="2400" dirty="0" smtClean="0"/>
              <a:t>. (25</a:t>
            </a:r>
          </a:p>
          <a:p>
            <a:pPr lvl="0"/>
            <a:r>
              <a:rPr lang="tr-TR" sz="2500" dirty="0"/>
              <a:t>Tıp eğitimi aldığımı fark </a:t>
            </a:r>
            <a:r>
              <a:rPr lang="tr-TR" sz="2500" dirty="0" smtClean="0"/>
              <a:t>ettim (86)</a:t>
            </a:r>
          </a:p>
          <a:p>
            <a:pPr lvl="0"/>
            <a:r>
              <a:rPr lang="tr-TR" sz="2400" dirty="0"/>
              <a:t>Kurul mesleğe ilgiyi artıracak konular içermekteydi </a:t>
            </a:r>
            <a:r>
              <a:rPr lang="tr-TR" sz="2400" dirty="0" smtClean="0"/>
              <a:t>(49</a:t>
            </a:r>
          </a:p>
          <a:p>
            <a:pPr lvl="0"/>
            <a:r>
              <a:rPr lang="tr-TR" sz="2600" dirty="0"/>
              <a:t>Tıp anlamında bana çok şey kattı </a:t>
            </a:r>
            <a:r>
              <a:rPr lang="tr-TR" sz="2600" dirty="0" smtClean="0"/>
              <a:t>(44,</a:t>
            </a:r>
          </a:p>
          <a:p>
            <a:r>
              <a:rPr lang="tr-TR" sz="2400" dirty="0"/>
              <a:t>Çoğu konunun aradan çıkması </a:t>
            </a:r>
            <a:r>
              <a:rPr lang="tr-TR" sz="2400" dirty="0" smtClean="0"/>
              <a:t>(93</a:t>
            </a:r>
            <a:endParaRPr lang="tr-TR" sz="2600" dirty="0" smtClean="0"/>
          </a:p>
          <a:p>
            <a:pPr lvl="0"/>
            <a:r>
              <a:rPr lang="tr-TR" dirty="0"/>
              <a:t>Bu bölümü okumaya uygun olmadığımı </a:t>
            </a:r>
            <a:r>
              <a:rPr lang="tr-TR" dirty="0" smtClean="0"/>
              <a:t>düşündürdü (94,</a:t>
            </a:r>
            <a:endParaRPr lang="tr-TR" sz="2600" dirty="0" smtClean="0"/>
          </a:p>
          <a:p>
            <a:pPr lvl="0"/>
            <a:r>
              <a:rPr lang="tr-TR" sz="2400" dirty="0" smtClean="0"/>
              <a:t>Bazı hocaların çok </a:t>
            </a:r>
            <a:r>
              <a:rPr lang="tr-TR" sz="2400" dirty="0"/>
              <a:t>güzel ve düzenli bir şekilde konu </a:t>
            </a:r>
            <a:r>
              <a:rPr lang="tr-TR" sz="2400" dirty="0" smtClean="0"/>
              <a:t>paylaşması (13,</a:t>
            </a:r>
          </a:p>
          <a:p>
            <a:pPr lvl="0"/>
            <a:r>
              <a:rPr lang="tr-TR" sz="2400" dirty="0" smtClean="0"/>
              <a:t>Bazı hocaların slayt vermesi (61,</a:t>
            </a:r>
          </a:p>
          <a:p>
            <a:pPr lvl="0"/>
            <a:r>
              <a:rPr lang="tr-TR" sz="2400" dirty="0" smtClean="0"/>
              <a:t>Çalışmak için zaman kalıyordu (12,60</a:t>
            </a:r>
          </a:p>
          <a:p>
            <a:pPr lvl="0"/>
            <a:r>
              <a:rPr lang="tr-TR" sz="2400" dirty="0" smtClean="0"/>
              <a:t>Konular yoğun değildi (60,</a:t>
            </a:r>
          </a:p>
          <a:p>
            <a:pPr lvl="0"/>
            <a:r>
              <a:rPr lang="tr-TR" sz="2400" dirty="0"/>
              <a:t>Pratik </a:t>
            </a:r>
            <a:r>
              <a:rPr lang="tr-TR" sz="2400" dirty="0" smtClean="0"/>
              <a:t>dersler,, verimliydi, </a:t>
            </a:r>
            <a:r>
              <a:rPr lang="tr-TR" sz="2400" dirty="0"/>
              <a:t>dersi anlamamızı gerçekten kolaylaştırıyor </a:t>
            </a:r>
            <a:r>
              <a:rPr lang="tr-TR" sz="2400" dirty="0" smtClean="0"/>
              <a:t>(53,55,68,73,74,77</a:t>
            </a:r>
          </a:p>
          <a:p>
            <a:pPr lvl="0"/>
            <a:r>
              <a:rPr lang="tr-TR" sz="2400" dirty="0" smtClean="0"/>
              <a:t>Anatomi </a:t>
            </a:r>
            <a:r>
              <a:rPr lang="tr-TR" sz="2400" dirty="0" err="1" smtClean="0"/>
              <a:t>lab</a:t>
            </a:r>
            <a:r>
              <a:rPr lang="tr-TR" sz="2400" dirty="0" smtClean="0"/>
              <a:t> dersleri, pratikleri faydalıydı, anlamamı kolaylaştırdı (6,20,27,28,35,36,59,63,91</a:t>
            </a:r>
          </a:p>
          <a:p>
            <a:pPr lvl="0"/>
            <a:r>
              <a:rPr lang="tr-TR" sz="2400" dirty="0"/>
              <a:t>Laboratuvar derslerinde asistan hocalarımız bizimle çok ilgilendi ve pratik derslerin anlaşılmasına önemli ölçüde yardım ettiler. </a:t>
            </a:r>
            <a:r>
              <a:rPr lang="tr-TR" sz="2400" dirty="0" smtClean="0"/>
              <a:t> (11,34</a:t>
            </a:r>
          </a:p>
          <a:p>
            <a:pPr lvl="0"/>
            <a:r>
              <a:rPr lang="tr-TR" sz="2400" dirty="0"/>
              <a:t>Anatomi laboratuvarlarında konu anlatıldıktan sonra çalışmalara kalmam hem arkadaşlarımla iletişimimi güçlendirdi hem de anatomi derslerini daha kolay ve zevkli çalıştım</a:t>
            </a:r>
            <a:r>
              <a:rPr lang="tr-TR" sz="2400" dirty="0" smtClean="0"/>
              <a:t>. (46,</a:t>
            </a:r>
          </a:p>
          <a:p>
            <a:pPr lvl="0"/>
            <a:r>
              <a:rPr lang="tr-TR" sz="2400" dirty="0" smtClean="0"/>
              <a:t>Klinikle ilişkilendirilerek sorulan sorular ilgi çekiciydi, hekim gibi hissettirdi (16,</a:t>
            </a:r>
          </a:p>
          <a:p>
            <a:pPr lvl="0"/>
            <a:r>
              <a:rPr lang="tr-TR" sz="2400" dirty="0"/>
              <a:t> </a:t>
            </a:r>
            <a:r>
              <a:rPr lang="tr-TR" sz="2400" dirty="0" smtClean="0"/>
              <a:t>Bazı derslere ait sorular (59, 61</a:t>
            </a:r>
          </a:p>
          <a:p>
            <a:pPr lvl="0"/>
            <a:endParaRPr lang="tr-TR" sz="2800" dirty="0"/>
          </a:p>
          <a:p>
            <a:pPr marL="0" lvl="0" indent="0">
              <a:buNone/>
            </a:pPr>
            <a:endParaRPr lang="tr-TR" dirty="0" smtClean="0"/>
          </a:p>
          <a:p>
            <a:pPr lvl="0"/>
            <a:endParaRPr lang="tr-TR"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endParaRPr lang="tr-TR"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407176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cs typeface="Times New Roman" panose="02020603050405020304" pitchFamily="18" charset="0"/>
              </a:rPr>
              <a:t>KURULLA İLGİLİ ÖĞRENCİLERİN OLUMLU GÖRÜŞLERİ</a:t>
            </a:r>
            <a:endParaRPr lang="tr-TR" dirty="0"/>
          </a:p>
        </p:txBody>
      </p:sp>
      <p:sp>
        <p:nvSpPr>
          <p:cNvPr id="3" name="İçerik Yer Tutucusu 2"/>
          <p:cNvSpPr>
            <a:spLocks noGrp="1"/>
          </p:cNvSpPr>
          <p:nvPr>
            <p:ph idx="1"/>
          </p:nvPr>
        </p:nvSpPr>
        <p:spPr>
          <a:xfrm>
            <a:off x="609600" y="1600200"/>
            <a:ext cx="10972800" cy="5257799"/>
          </a:xfrm>
        </p:spPr>
        <p:txBody>
          <a:bodyPr>
            <a:normAutofit/>
          </a:bodyPr>
          <a:lstStyle/>
          <a:p>
            <a:pPr lvl="0"/>
            <a:r>
              <a:rPr lang="tr-TR" sz="2800" dirty="0"/>
              <a:t>Yoğun ders yükü altında nasıl çalışabildiğini öğrendim </a:t>
            </a:r>
            <a:r>
              <a:rPr lang="tr-TR" sz="2800" dirty="0" smtClean="0"/>
              <a:t>(30</a:t>
            </a:r>
            <a:endParaRPr lang="tr-TR" dirty="0" smtClean="0"/>
          </a:p>
          <a:p>
            <a:pPr lvl="0"/>
            <a:endParaRPr lang="tr-TR" sz="2800" dirty="0"/>
          </a:p>
          <a:p>
            <a:pPr marL="0" lvl="0" indent="0">
              <a:buNone/>
            </a:pPr>
            <a:endParaRPr lang="tr-TR" dirty="0" smtClean="0"/>
          </a:p>
          <a:p>
            <a:pPr lvl="0"/>
            <a:endParaRPr lang="tr-TR"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endParaRPr lang="tr-TR"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88446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cs typeface="Times New Roman" panose="02020603050405020304" pitchFamily="18" charset="0"/>
              </a:rPr>
              <a:t>KURULLA İLGİLİ ÖĞRENCİLERİN OLUMLU GÖRÜŞLERİ</a:t>
            </a:r>
            <a:endParaRPr lang="tr-TR" dirty="0"/>
          </a:p>
        </p:txBody>
      </p:sp>
      <p:sp>
        <p:nvSpPr>
          <p:cNvPr id="3" name="İçerik Yer Tutucusu 2"/>
          <p:cNvSpPr>
            <a:spLocks noGrp="1"/>
          </p:cNvSpPr>
          <p:nvPr>
            <p:ph idx="1"/>
          </p:nvPr>
        </p:nvSpPr>
        <p:spPr>
          <a:xfrm>
            <a:off x="609600" y="1860331"/>
            <a:ext cx="10972800" cy="4997668"/>
          </a:xfrm>
        </p:spPr>
        <p:txBody>
          <a:bodyPr>
            <a:normAutofit/>
          </a:bodyPr>
          <a:lstStyle/>
          <a:p>
            <a:pPr lvl="0"/>
            <a:r>
              <a:rPr lang="tr-TR" sz="2800" dirty="0" smtClean="0"/>
              <a:t>Olumlu yönü yok,, en kötü kurulumdu (1,2,3,5,8,9,17,18,19,22,29,32,38,43,45,48,51,54,65,66,67,84,85,87,95,97,98,103,106,109</a:t>
            </a:r>
          </a:p>
          <a:p>
            <a:pPr lvl="0"/>
            <a:r>
              <a:rPr lang="tr-TR" sz="2800" dirty="0" smtClean="0"/>
              <a:t>Bitmesi (21, 33,78,92,95,104</a:t>
            </a:r>
          </a:p>
          <a:p>
            <a:pPr lvl="0"/>
            <a:r>
              <a:rPr lang="tr-TR" sz="2800" dirty="0" smtClean="0"/>
              <a:t>Çok fazla yok, bilmiyorum, aklıma bir şey gelmiyor (47,58,105,107</a:t>
            </a:r>
          </a:p>
          <a:p>
            <a:pPr lvl="0"/>
            <a:r>
              <a:rPr lang="tr-TR" sz="2800" dirty="0" smtClean="0"/>
              <a:t>Tatile giriyor olmamız (21, 37,50</a:t>
            </a:r>
            <a:endParaRPr lang="tr-TR" dirty="0" smtClean="0"/>
          </a:p>
          <a:p>
            <a:pPr lvl="0"/>
            <a:endParaRPr lang="tr-TR" dirty="0" smtClean="0"/>
          </a:p>
          <a:p>
            <a:pPr lvl="0"/>
            <a:endParaRPr lang="tr-TR" sz="2800" dirty="0"/>
          </a:p>
          <a:p>
            <a:pPr marL="0" lvl="0" indent="0">
              <a:buNone/>
            </a:pPr>
            <a:endParaRPr lang="tr-TR" dirty="0" smtClean="0"/>
          </a:p>
          <a:p>
            <a:pPr lvl="0"/>
            <a:endParaRPr lang="tr-TR"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endParaRPr lang="tr-TR"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76161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cs typeface="Times New Roman" panose="02020603050405020304" pitchFamily="18" charset="0"/>
              </a:rPr>
              <a:t>KURULLA İLGİLİ ÖĞRENCİLERİN OLUMLU GÖRÜŞLERİ</a:t>
            </a:r>
            <a:endParaRPr lang="tr-TR" dirty="0"/>
          </a:p>
        </p:txBody>
      </p:sp>
      <p:sp>
        <p:nvSpPr>
          <p:cNvPr id="3" name="İçerik Yer Tutucusu 2"/>
          <p:cNvSpPr>
            <a:spLocks noGrp="1"/>
          </p:cNvSpPr>
          <p:nvPr>
            <p:ph idx="1"/>
          </p:nvPr>
        </p:nvSpPr>
        <p:spPr>
          <a:xfrm>
            <a:off x="609600" y="1600200"/>
            <a:ext cx="10972800" cy="5257799"/>
          </a:xfrm>
        </p:spPr>
        <p:txBody>
          <a:bodyPr>
            <a:normAutofit/>
          </a:bodyPr>
          <a:lstStyle/>
          <a:p>
            <a:pPr lvl="0"/>
            <a:r>
              <a:rPr lang="tr-TR" sz="2800" dirty="0" smtClean="0"/>
              <a:t>D</a:t>
            </a:r>
            <a:endParaRPr lang="tr-TR" dirty="0" smtClean="0"/>
          </a:p>
          <a:p>
            <a:pPr lvl="0"/>
            <a:endParaRPr lang="tr-TR" dirty="0" smtClean="0"/>
          </a:p>
          <a:p>
            <a:pPr lvl="0"/>
            <a:endParaRPr lang="tr-TR" sz="2800" dirty="0"/>
          </a:p>
          <a:p>
            <a:pPr marL="0" lvl="0" indent="0">
              <a:buNone/>
            </a:pPr>
            <a:endParaRPr lang="tr-TR" dirty="0" smtClean="0"/>
          </a:p>
          <a:p>
            <a:pPr lvl="0"/>
            <a:endParaRPr lang="tr-TR"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endParaRPr lang="tr-TR"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2980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616995828"/>
              </p:ext>
            </p:extLst>
          </p:nvPr>
        </p:nvGraphicFramePr>
        <p:xfrm>
          <a:off x="580697" y="199696"/>
          <a:ext cx="11064765" cy="6532598"/>
        </p:xfrm>
        <a:graphic>
          <a:graphicData uri="http://schemas.openxmlformats.org/drawingml/2006/table">
            <a:tbl>
              <a:tblPr firstRow="1" firstCol="1" bandRow="1">
                <a:tableStyleId>{5C22544A-7EE6-4342-B048-85BDC9FD1C3A}</a:tableStyleId>
              </a:tblPr>
              <a:tblGrid>
                <a:gridCol w="3865179">
                  <a:extLst>
                    <a:ext uri="{9D8B030D-6E8A-4147-A177-3AD203B41FA5}">
                      <a16:colId xmlns:a16="http://schemas.microsoft.com/office/drawing/2014/main" val="1531383620"/>
                    </a:ext>
                  </a:extLst>
                </a:gridCol>
                <a:gridCol w="1668450">
                  <a:extLst>
                    <a:ext uri="{9D8B030D-6E8A-4147-A177-3AD203B41FA5}">
                      <a16:colId xmlns:a16="http://schemas.microsoft.com/office/drawing/2014/main" val="4023854140"/>
                    </a:ext>
                  </a:extLst>
                </a:gridCol>
                <a:gridCol w="3751531">
                  <a:extLst>
                    <a:ext uri="{9D8B030D-6E8A-4147-A177-3AD203B41FA5}">
                      <a16:colId xmlns:a16="http://schemas.microsoft.com/office/drawing/2014/main" val="1605128838"/>
                    </a:ext>
                  </a:extLst>
                </a:gridCol>
                <a:gridCol w="1779605">
                  <a:extLst>
                    <a:ext uri="{9D8B030D-6E8A-4147-A177-3AD203B41FA5}">
                      <a16:colId xmlns:a16="http://schemas.microsoft.com/office/drawing/2014/main" val="41049933"/>
                    </a:ext>
                  </a:extLst>
                </a:gridCol>
              </a:tblGrid>
              <a:tr h="397741">
                <a:tc>
                  <a:txBody>
                    <a:bodyPr/>
                    <a:lstStyle/>
                    <a:p>
                      <a:pPr algn="ctr">
                        <a:lnSpc>
                          <a:spcPct val="115000"/>
                        </a:lnSpc>
                        <a:spcAft>
                          <a:spcPts val="0"/>
                        </a:spcAft>
                        <a:tabLst>
                          <a:tab pos="2057400" algn="l"/>
                          <a:tab pos="2250440" algn="l"/>
                          <a:tab pos="2340610" algn="l"/>
                          <a:tab pos="2430780" algn="l"/>
                        </a:tabLst>
                      </a:pPr>
                      <a:r>
                        <a:rPr lang="tr-TR" sz="2400" dirty="0">
                          <a:effectLst/>
                        </a:rPr>
                        <a:t>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057400" algn="l"/>
                          <a:tab pos="2250440" algn="l"/>
                          <a:tab pos="2340610" algn="l"/>
                          <a:tab pos="2430780" algn="l"/>
                        </a:tabLst>
                      </a:pPr>
                      <a:r>
                        <a:rPr lang="tr-TR" sz="2400" dirty="0">
                          <a:effectLst/>
                        </a:rPr>
                        <a:t>Hafta</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057400" algn="l"/>
                          <a:tab pos="2250440" algn="l"/>
                          <a:tab pos="2340610" algn="l"/>
                          <a:tab pos="2430780" algn="l"/>
                        </a:tabLst>
                      </a:pPr>
                      <a:r>
                        <a:rPr lang="tr-TR" sz="2400">
                          <a:effectLst/>
                        </a:rPr>
                        <a:t>Saat</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057400" algn="l"/>
                          <a:tab pos="2250440" algn="l"/>
                          <a:tab pos="2340610" algn="l"/>
                          <a:tab pos="2430780" algn="l"/>
                        </a:tabLst>
                      </a:pPr>
                      <a:r>
                        <a:rPr lang="tr-TR" sz="2400">
                          <a:effectLst/>
                        </a:rPr>
                        <a:t>Saat/Gün</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16185357"/>
                  </a:ext>
                </a:extLst>
              </a:tr>
              <a:tr h="532243">
                <a:tc>
                  <a:txBody>
                    <a:bodyPr/>
                    <a:lstStyle/>
                    <a:p>
                      <a:pPr>
                        <a:lnSpc>
                          <a:spcPct val="115000"/>
                        </a:lnSpc>
                        <a:spcAft>
                          <a:spcPts val="0"/>
                        </a:spcAft>
                        <a:tabLst>
                          <a:tab pos="2057400" algn="l"/>
                          <a:tab pos="2250440" algn="l"/>
                          <a:tab pos="2340610" algn="l"/>
                          <a:tab pos="2430780" algn="l"/>
                        </a:tabLst>
                      </a:pPr>
                      <a:r>
                        <a:rPr lang="tr-TR" sz="2000">
                          <a:effectLst/>
                        </a:rPr>
                        <a:t>2023-2024 III. DERS KURULU</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057400" algn="l"/>
                          <a:tab pos="2250440" algn="l"/>
                          <a:tab pos="2340610" algn="l"/>
                          <a:tab pos="2430780" algn="l"/>
                        </a:tabLst>
                      </a:pPr>
                      <a:r>
                        <a:rPr lang="tr-TR" sz="2400" dirty="0">
                          <a:effectLst/>
                        </a:rPr>
                        <a:t>6</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057400" algn="l"/>
                          <a:tab pos="2250440" algn="l"/>
                          <a:tab pos="2340610" algn="l"/>
                          <a:tab pos="2430780" algn="l"/>
                        </a:tabLst>
                      </a:pPr>
                      <a:r>
                        <a:rPr lang="tr-TR" sz="2400" dirty="0">
                          <a:effectLst/>
                        </a:rPr>
                        <a:t>185-165</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057400" algn="l"/>
                          <a:tab pos="2250440" algn="l"/>
                          <a:tab pos="2340610" algn="l"/>
                          <a:tab pos="2430780" algn="l"/>
                        </a:tabLst>
                      </a:pPr>
                      <a:r>
                        <a:rPr lang="tr-TR" sz="2400">
                          <a:effectLst/>
                        </a:rPr>
                        <a:t>6,2</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80844551"/>
                  </a:ext>
                </a:extLst>
              </a:tr>
              <a:tr h="532243">
                <a:tc>
                  <a:txBody>
                    <a:bodyPr/>
                    <a:lstStyle/>
                    <a:p>
                      <a:pPr>
                        <a:lnSpc>
                          <a:spcPct val="115000"/>
                        </a:lnSpc>
                        <a:spcAft>
                          <a:spcPts val="0"/>
                        </a:spcAft>
                        <a:tabLst>
                          <a:tab pos="2057400" algn="l"/>
                          <a:tab pos="2250440" algn="l"/>
                          <a:tab pos="2340610" algn="l"/>
                          <a:tab pos="2430780" algn="l"/>
                        </a:tabLst>
                      </a:pPr>
                      <a:r>
                        <a:rPr lang="tr-TR" sz="2000">
                          <a:effectLst/>
                        </a:rPr>
                        <a:t>2022-2023 III. DERS KURULU </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057400" algn="l"/>
                          <a:tab pos="2250440" algn="l"/>
                          <a:tab pos="2340610" algn="l"/>
                          <a:tab pos="2430780" algn="l"/>
                        </a:tabLst>
                      </a:pPr>
                      <a:r>
                        <a:rPr lang="tr-TR" sz="2400">
                          <a:effectLst/>
                        </a:rPr>
                        <a:t>6</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057400" algn="l"/>
                          <a:tab pos="2250440" algn="l"/>
                          <a:tab pos="2340610" algn="l"/>
                          <a:tab pos="2430780" algn="l"/>
                        </a:tabLst>
                      </a:pPr>
                      <a:r>
                        <a:rPr lang="tr-TR" sz="2400" dirty="0">
                          <a:effectLst/>
                        </a:rPr>
                        <a:t>179-159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057400" algn="l"/>
                          <a:tab pos="2250440" algn="l"/>
                          <a:tab pos="2340610" algn="l"/>
                          <a:tab pos="2430780" algn="l"/>
                        </a:tabLst>
                      </a:pPr>
                      <a:r>
                        <a:rPr lang="tr-TR" sz="2400">
                          <a:effectLst/>
                        </a:rPr>
                        <a:t>6,0</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95956523"/>
                  </a:ext>
                </a:extLst>
              </a:tr>
              <a:tr h="617747">
                <a:tc>
                  <a:txBody>
                    <a:bodyPr/>
                    <a:lstStyle/>
                    <a:p>
                      <a:pPr>
                        <a:lnSpc>
                          <a:spcPct val="115000"/>
                        </a:lnSpc>
                        <a:spcAft>
                          <a:spcPts val="0"/>
                        </a:spcAft>
                        <a:tabLst>
                          <a:tab pos="2057400" algn="l"/>
                          <a:tab pos="2250440" algn="l"/>
                          <a:tab pos="2340610" algn="l"/>
                          <a:tab pos="2430780" algn="l"/>
                        </a:tabLst>
                      </a:pPr>
                      <a:r>
                        <a:rPr lang="tr-TR" sz="2000">
                          <a:effectLst/>
                        </a:rPr>
                        <a:t>2021-2022 III. DERS KURULU </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057400" algn="l"/>
                          <a:tab pos="2250440" algn="l"/>
                          <a:tab pos="2340610" algn="l"/>
                          <a:tab pos="2430780" algn="l"/>
                        </a:tabLst>
                      </a:pPr>
                      <a:r>
                        <a:rPr lang="tr-TR" sz="2400">
                          <a:effectLst/>
                        </a:rPr>
                        <a:t>7</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057400" algn="l"/>
                          <a:tab pos="2250440" algn="l"/>
                          <a:tab pos="2340610" algn="l"/>
                          <a:tab pos="2430780" algn="l"/>
                        </a:tabLst>
                      </a:pPr>
                      <a:r>
                        <a:rPr lang="tr-TR" sz="2400" dirty="0">
                          <a:effectLst/>
                        </a:rPr>
                        <a:t>191-171</a:t>
                      </a:r>
                      <a:endParaRPr lang="tr-TR" sz="2000" dirty="0">
                        <a:effectLst/>
                      </a:endParaRPr>
                    </a:p>
                    <a:p>
                      <a:pPr algn="ctr">
                        <a:lnSpc>
                          <a:spcPct val="115000"/>
                        </a:lnSpc>
                        <a:spcAft>
                          <a:spcPts val="0"/>
                        </a:spcAft>
                        <a:tabLst>
                          <a:tab pos="2057400" algn="l"/>
                          <a:tab pos="2250440" algn="l"/>
                          <a:tab pos="2340610" algn="l"/>
                          <a:tab pos="2430780" algn="l"/>
                        </a:tabLst>
                      </a:pPr>
                      <a:r>
                        <a:rPr lang="tr-TR" sz="2400" dirty="0">
                          <a:effectLst/>
                        </a:rPr>
                        <a:t>(11 saat PDÖ)</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057400" algn="l"/>
                          <a:tab pos="2250440" algn="l"/>
                          <a:tab pos="2340610" algn="l"/>
                          <a:tab pos="2430780" algn="l"/>
                        </a:tabLst>
                      </a:pPr>
                      <a:r>
                        <a:rPr lang="tr-TR" sz="2400">
                          <a:effectLst/>
                        </a:rPr>
                        <a:t>5,5</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56167337"/>
                  </a:ext>
                </a:extLst>
              </a:tr>
              <a:tr h="617747">
                <a:tc>
                  <a:txBody>
                    <a:bodyPr/>
                    <a:lstStyle/>
                    <a:p>
                      <a:pPr>
                        <a:lnSpc>
                          <a:spcPct val="115000"/>
                        </a:lnSpc>
                        <a:spcAft>
                          <a:spcPts val="0"/>
                        </a:spcAft>
                        <a:tabLst>
                          <a:tab pos="2057400" algn="l"/>
                          <a:tab pos="2250440" algn="l"/>
                          <a:tab pos="2340610" algn="l"/>
                          <a:tab pos="2430780" algn="l"/>
                        </a:tabLst>
                      </a:pPr>
                      <a:r>
                        <a:rPr lang="tr-TR" sz="2000">
                          <a:effectLst/>
                        </a:rPr>
                        <a:t>2020-2021 III. DERS KURULU</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057400" algn="l"/>
                          <a:tab pos="2250440" algn="l"/>
                          <a:tab pos="2340610" algn="l"/>
                          <a:tab pos="2430780" algn="l"/>
                        </a:tabLst>
                      </a:pPr>
                      <a:r>
                        <a:rPr lang="tr-TR" sz="2400">
                          <a:effectLst/>
                        </a:rPr>
                        <a:t>7</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057400" algn="l"/>
                          <a:tab pos="2250440" algn="l"/>
                          <a:tab pos="2340610" algn="l"/>
                          <a:tab pos="2430780" algn="l"/>
                        </a:tabLst>
                      </a:pPr>
                      <a:r>
                        <a:rPr lang="tr-TR" sz="2400" dirty="0">
                          <a:effectLst/>
                        </a:rPr>
                        <a:t>191-173</a:t>
                      </a:r>
                      <a:endParaRPr lang="tr-TR" sz="2000" dirty="0">
                        <a:effectLst/>
                      </a:endParaRPr>
                    </a:p>
                    <a:p>
                      <a:pPr algn="ctr">
                        <a:lnSpc>
                          <a:spcPct val="115000"/>
                        </a:lnSpc>
                        <a:spcAft>
                          <a:spcPts val="0"/>
                        </a:spcAft>
                        <a:tabLst>
                          <a:tab pos="2057400" algn="l"/>
                          <a:tab pos="2250440" algn="l"/>
                          <a:tab pos="2340610" algn="l"/>
                          <a:tab pos="2430780" algn="l"/>
                        </a:tabLst>
                      </a:pPr>
                      <a:r>
                        <a:rPr lang="tr-TR" sz="2400" dirty="0">
                          <a:effectLst/>
                        </a:rPr>
                        <a:t>(12 saat PDÖ)</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057400" algn="l"/>
                          <a:tab pos="2250440" algn="l"/>
                          <a:tab pos="2340610" algn="l"/>
                          <a:tab pos="2430780" algn="l"/>
                        </a:tabLst>
                      </a:pPr>
                      <a:r>
                        <a:rPr lang="tr-TR" sz="2400" dirty="0">
                          <a:effectLst/>
                        </a:rPr>
                        <a:t>5,5</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74894140"/>
                  </a:ext>
                </a:extLst>
              </a:tr>
              <a:tr h="299554">
                <a:tc>
                  <a:txBody>
                    <a:bodyPr/>
                    <a:lstStyle/>
                    <a:p>
                      <a:pPr>
                        <a:lnSpc>
                          <a:spcPct val="115000"/>
                        </a:lnSpc>
                        <a:spcAft>
                          <a:spcPts val="0"/>
                        </a:spcAft>
                        <a:tabLst>
                          <a:tab pos="2057400" algn="l"/>
                          <a:tab pos="2250440" algn="l"/>
                          <a:tab pos="2340610" algn="l"/>
                          <a:tab pos="2430780" algn="l"/>
                        </a:tabLst>
                      </a:pPr>
                      <a:r>
                        <a:rPr lang="tr-TR" sz="2000">
                          <a:effectLst/>
                        </a:rPr>
                        <a:t>2019-2020 III. DERS KURULU </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057400" algn="l"/>
                          <a:tab pos="2250440" algn="l"/>
                          <a:tab pos="2340610" algn="l"/>
                          <a:tab pos="2430780" algn="l"/>
                        </a:tabLst>
                      </a:pPr>
                      <a:r>
                        <a:rPr lang="tr-TR" sz="2400">
                          <a:effectLst/>
                        </a:rPr>
                        <a:t>6</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057400" algn="l"/>
                          <a:tab pos="2250440" algn="l"/>
                          <a:tab pos="2340610" algn="l"/>
                          <a:tab pos="2430780" algn="l"/>
                        </a:tabLst>
                      </a:pPr>
                      <a:r>
                        <a:rPr lang="tr-TR" sz="2400">
                          <a:effectLst/>
                        </a:rPr>
                        <a:t>170-156</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057400" algn="l"/>
                          <a:tab pos="2250440" algn="l"/>
                          <a:tab pos="2340610" algn="l"/>
                          <a:tab pos="2430780" algn="l"/>
                        </a:tabLst>
                      </a:pPr>
                      <a:r>
                        <a:rPr lang="tr-TR" sz="2400" dirty="0">
                          <a:effectLst/>
                        </a:rPr>
                        <a:t>5,7</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56417730"/>
                  </a:ext>
                </a:extLst>
              </a:tr>
              <a:tr h="299554">
                <a:tc>
                  <a:txBody>
                    <a:bodyPr/>
                    <a:lstStyle/>
                    <a:p>
                      <a:pPr>
                        <a:lnSpc>
                          <a:spcPct val="115000"/>
                        </a:lnSpc>
                        <a:spcAft>
                          <a:spcPts val="0"/>
                        </a:spcAft>
                        <a:tabLst>
                          <a:tab pos="2057400" algn="l"/>
                          <a:tab pos="2250440" algn="l"/>
                          <a:tab pos="2340610" algn="l"/>
                          <a:tab pos="2430780" algn="l"/>
                        </a:tabLst>
                      </a:pPr>
                      <a:r>
                        <a:rPr lang="tr-TR" sz="2000">
                          <a:effectLst/>
                        </a:rPr>
                        <a:t>2018-2019 III. DERS KURULU </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057400" algn="l"/>
                          <a:tab pos="2250440" algn="l"/>
                          <a:tab pos="2340610" algn="l"/>
                          <a:tab pos="2430780" algn="l"/>
                        </a:tabLst>
                      </a:pPr>
                      <a:r>
                        <a:rPr lang="tr-TR" sz="2400">
                          <a:effectLst/>
                        </a:rPr>
                        <a:t>6</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057400" algn="l"/>
                          <a:tab pos="2250440" algn="l"/>
                          <a:tab pos="2340610" algn="l"/>
                          <a:tab pos="2430780" algn="l"/>
                        </a:tabLst>
                      </a:pPr>
                      <a:r>
                        <a:rPr lang="tr-TR" sz="2400">
                          <a:effectLst/>
                        </a:rPr>
                        <a:t>161-147</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057400" algn="l"/>
                          <a:tab pos="2250440" algn="l"/>
                          <a:tab pos="2340610" algn="l"/>
                          <a:tab pos="2430780" algn="l"/>
                        </a:tabLst>
                      </a:pPr>
                      <a:r>
                        <a:rPr lang="tr-TR" sz="2400" dirty="0">
                          <a:effectLst/>
                        </a:rPr>
                        <a:t>5,4</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09096341"/>
                  </a:ext>
                </a:extLst>
              </a:tr>
              <a:tr h="617747">
                <a:tc>
                  <a:txBody>
                    <a:bodyPr/>
                    <a:lstStyle/>
                    <a:p>
                      <a:pPr>
                        <a:lnSpc>
                          <a:spcPct val="115000"/>
                        </a:lnSpc>
                        <a:spcAft>
                          <a:spcPts val="0"/>
                        </a:spcAft>
                        <a:tabLst>
                          <a:tab pos="2057400" algn="l"/>
                          <a:tab pos="2250440" algn="l"/>
                          <a:tab pos="2340610" algn="l"/>
                          <a:tab pos="2430780" algn="l"/>
                        </a:tabLst>
                      </a:pPr>
                      <a:r>
                        <a:rPr lang="tr-TR" sz="2000">
                          <a:effectLst/>
                        </a:rPr>
                        <a:t>2017-2018 III. DERS KURULU </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057400" algn="l"/>
                          <a:tab pos="2250440" algn="l"/>
                          <a:tab pos="2340610" algn="l"/>
                          <a:tab pos="2430780" algn="l"/>
                        </a:tabLst>
                      </a:pPr>
                      <a:r>
                        <a:rPr lang="tr-TR" sz="2400">
                          <a:effectLst/>
                        </a:rPr>
                        <a:t>6</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057400" algn="l"/>
                          <a:tab pos="2250440" algn="l"/>
                          <a:tab pos="2340610" algn="l"/>
                          <a:tab pos="2430780" algn="l"/>
                        </a:tabLst>
                      </a:pPr>
                      <a:r>
                        <a:rPr lang="tr-TR" sz="2400">
                          <a:effectLst/>
                        </a:rPr>
                        <a:t>169-155</a:t>
                      </a:r>
                      <a:endParaRPr lang="tr-TR" sz="2000">
                        <a:effectLst/>
                      </a:endParaRPr>
                    </a:p>
                    <a:p>
                      <a:pPr algn="ctr">
                        <a:lnSpc>
                          <a:spcPct val="115000"/>
                        </a:lnSpc>
                        <a:spcAft>
                          <a:spcPts val="0"/>
                        </a:spcAft>
                        <a:tabLst>
                          <a:tab pos="2057400" algn="l"/>
                          <a:tab pos="2250440" algn="l"/>
                          <a:tab pos="2340610" algn="l"/>
                          <a:tab pos="2430780" algn="l"/>
                        </a:tabLst>
                      </a:pPr>
                      <a:r>
                        <a:rPr lang="tr-TR" sz="2400">
                          <a:effectLst/>
                        </a:rPr>
                        <a:t>(10 saat Tıbbi Beceri)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057400" algn="l"/>
                          <a:tab pos="2250440" algn="l"/>
                          <a:tab pos="2340610" algn="l"/>
                          <a:tab pos="2430780" algn="l"/>
                        </a:tabLst>
                      </a:pPr>
                      <a:r>
                        <a:rPr lang="tr-TR" sz="2400" dirty="0">
                          <a:effectLst/>
                        </a:rPr>
                        <a:t>5,6</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08558012"/>
                  </a:ext>
                </a:extLst>
              </a:tr>
              <a:tr h="617747">
                <a:tc>
                  <a:txBody>
                    <a:bodyPr/>
                    <a:lstStyle/>
                    <a:p>
                      <a:pPr>
                        <a:lnSpc>
                          <a:spcPct val="115000"/>
                        </a:lnSpc>
                        <a:spcAft>
                          <a:spcPts val="0"/>
                        </a:spcAft>
                        <a:tabLst>
                          <a:tab pos="2057400" algn="l"/>
                          <a:tab pos="2250440" algn="l"/>
                          <a:tab pos="2340610" algn="l"/>
                          <a:tab pos="2430780" algn="l"/>
                        </a:tabLst>
                      </a:pPr>
                      <a:r>
                        <a:rPr lang="tr-TR" sz="2000">
                          <a:effectLst/>
                        </a:rPr>
                        <a:t>2016-2017 III. DERS KURULU </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057400" algn="l"/>
                          <a:tab pos="2250440" algn="l"/>
                          <a:tab pos="2340610" algn="l"/>
                          <a:tab pos="2430780" algn="l"/>
                        </a:tabLst>
                      </a:pPr>
                      <a:r>
                        <a:rPr lang="tr-TR" sz="2400">
                          <a:effectLst/>
                        </a:rPr>
                        <a:t>6</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057400" algn="l"/>
                          <a:tab pos="2250440" algn="l"/>
                          <a:tab pos="2340610" algn="l"/>
                          <a:tab pos="2430780" algn="l"/>
                        </a:tabLst>
                      </a:pPr>
                      <a:r>
                        <a:rPr lang="tr-TR" sz="2400">
                          <a:effectLst/>
                        </a:rPr>
                        <a:t>177-157</a:t>
                      </a:r>
                      <a:endParaRPr lang="tr-TR" sz="2000">
                        <a:effectLst/>
                      </a:endParaRPr>
                    </a:p>
                    <a:p>
                      <a:pPr algn="ctr">
                        <a:lnSpc>
                          <a:spcPct val="115000"/>
                        </a:lnSpc>
                        <a:spcAft>
                          <a:spcPts val="0"/>
                        </a:spcAft>
                        <a:tabLst>
                          <a:tab pos="2057400" algn="l"/>
                          <a:tab pos="2250440" algn="l"/>
                          <a:tab pos="2340610" algn="l"/>
                          <a:tab pos="2430780" algn="l"/>
                        </a:tabLst>
                      </a:pPr>
                      <a:r>
                        <a:rPr lang="tr-TR" sz="2400">
                          <a:effectLst/>
                        </a:rPr>
                        <a:t>(10 saat Tıbbi Beceri)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057400" algn="l"/>
                          <a:tab pos="2250440" algn="l"/>
                          <a:tab pos="2340610" algn="l"/>
                          <a:tab pos="2430780" algn="l"/>
                        </a:tabLst>
                      </a:pPr>
                      <a:r>
                        <a:rPr lang="tr-TR" sz="2400" dirty="0">
                          <a:effectLst/>
                        </a:rPr>
                        <a:t>5,9</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12723955"/>
                  </a:ext>
                </a:extLst>
              </a:tr>
              <a:tr h="617747">
                <a:tc>
                  <a:txBody>
                    <a:bodyPr/>
                    <a:lstStyle/>
                    <a:p>
                      <a:pPr>
                        <a:lnSpc>
                          <a:spcPct val="115000"/>
                        </a:lnSpc>
                        <a:spcAft>
                          <a:spcPts val="0"/>
                        </a:spcAft>
                        <a:tabLst>
                          <a:tab pos="2057400" algn="l"/>
                          <a:tab pos="2250440" algn="l"/>
                          <a:tab pos="2340610" algn="l"/>
                          <a:tab pos="2430780" algn="l"/>
                        </a:tabLst>
                      </a:pPr>
                      <a:r>
                        <a:rPr lang="tr-TR" sz="2000">
                          <a:effectLst/>
                        </a:rPr>
                        <a:t>2015-2016 III. DERS KURULU </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057400" algn="l"/>
                          <a:tab pos="2250440" algn="l"/>
                          <a:tab pos="2340610" algn="l"/>
                          <a:tab pos="2430780" algn="l"/>
                        </a:tabLst>
                      </a:pPr>
                      <a:r>
                        <a:rPr lang="tr-TR" sz="2400">
                          <a:effectLst/>
                        </a:rPr>
                        <a:t>6</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057400" algn="l"/>
                          <a:tab pos="2250440" algn="l"/>
                          <a:tab pos="2340610" algn="l"/>
                          <a:tab pos="2430780" algn="l"/>
                        </a:tabLst>
                      </a:pPr>
                      <a:r>
                        <a:rPr lang="tr-TR" sz="2400">
                          <a:effectLst/>
                        </a:rPr>
                        <a:t>185-167</a:t>
                      </a:r>
                      <a:endParaRPr lang="tr-TR" sz="2000">
                        <a:effectLst/>
                      </a:endParaRPr>
                    </a:p>
                    <a:p>
                      <a:pPr algn="ctr">
                        <a:lnSpc>
                          <a:spcPct val="115000"/>
                        </a:lnSpc>
                        <a:spcAft>
                          <a:spcPts val="0"/>
                        </a:spcAft>
                        <a:tabLst>
                          <a:tab pos="2057400" algn="l"/>
                          <a:tab pos="2250440" algn="l"/>
                          <a:tab pos="2340610" algn="l"/>
                          <a:tab pos="2430780" algn="l"/>
                        </a:tabLst>
                      </a:pPr>
                      <a:r>
                        <a:rPr lang="tr-TR" sz="2400">
                          <a:effectLst/>
                        </a:rPr>
                        <a:t>(10 saat Tıbbi Beceri)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2057400" algn="l"/>
                          <a:tab pos="2250440" algn="l"/>
                          <a:tab pos="2340610" algn="l"/>
                          <a:tab pos="2430780" algn="l"/>
                        </a:tabLst>
                      </a:pPr>
                      <a:r>
                        <a:rPr lang="tr-TR" sz="2400" dirty="0">
                          <a:effectLst/>
                        </a:rPr>
                        <a:t>6,2</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07690503"/>
                  </a:ext>
                </a:extLst>
              </a:tr>
            </a:tbl>
          </a:graphicData>
        </a:graphic>
      </p:graphicFrame>
    </p:spTree>
    <p:extLst>
      <p:ext uri="{BB962C8B-B14F-4D97-AF65-F5344CB8AC3E}">
        <p14:creationId xmlns:p14="http://schemas.microsoft.com/office/powerpoint/2010/main" val="27458951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cs typeface="Times New Roman" panose="02020603050405020304" pitchFamily="18" charset="0"/>
              </a:rPr>
              <a:t>KURULLA İLGİLİ ÖĞRENCİLERİN OLUMLU GÖRÜŞLERİ</a:t>
            </a:r>
            <a:endParaRPr lang="tr-TR" dirty="0"/>
          </a:p>
        </p:txBody>
      </p:sp>
      <p:sp>
        <p:nvSpPr>
          <p:cNvPr id="3" name="İçerik Yer Tutucusu 2"/>
          <p:cNvSpPr>
            <a:spLocks noGrp="1"/>
          </p:cNvSpPr>
          <p:nvPr>
            <p:ph idx="1"/>
          </p:nvPr>
        </p:nvSpPr>
        <p:spPr>
          <a:xfrm>
            <a:off x="609600" y="1600200"/>
            <a:ext cx="10972800" cy="5257799"/>
          </a:xfrm>
        </p:spPr>
        <p:txBody>
          <a:bodyPr>
            <a:normAutofit/>
          </a:bodyPr>
          <a:lstStyle/>
          <a:p>
            <a:pPr lvl="0"/>
            <a:r>
              <a:rPr lang="tr-TR" sz="2800" dirty="0" smtClean="0"/>
              <a:t>D</a:t>
            </a:r>
            <a:endParaRPr lang="tr-TR" dirty="0" smtClean="0"/>
          </a:p>
          <a:p>
            <a:pPr lvl="0"/>
            <a:endParaRPr lang="tr-TR" dirty="0" smtClean="0"/>
          </a:p>
          <a:p>
            <a:pPr lvl="0"/>
            <a:endParaRPr lang="tr-TR" sz="2800" dirty="0"/>
          </a:p>
          <a:p>
            <a:pPr marL="0" lvl="0" indent="0">
              <a:buNone/>
            </a:pPr>
            <a:endParaRPr lang="tr-TR" dirty="0" smtClean="0"/>
          </a:p>
          <a:p>
            <a:pPr lvl="0"/>
            <a:endParaRPr lang="tr-TR"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endParaRPr lang="tr-TR"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14879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cs typeface="Times New Roman" panose="02020603050405020304" pitchFamily="18" charset="0"/>
              </a:rPr>
              <a:t>KURULLA İLGİLİ ÖĞRENCİLERİN OLUMLU GÖRÜŞLERİ</a:t>
            </a:r>
            <a:endParaRPr lang="tr-TR" dirty="0"/>
          </a:p>
        </p:txBody>
      </p:sp>
      <p:sp>
        <p:nvSpPr>
          <p:cNvPr id="3" name="İçerik Yer Tutucusu 2"/>
          <p:cNvSpPr>
            <a:spLocks noGrp="1"/>
          </p:cNvSpPr>
          <p:nvPr>
            <p:ph idx="1"/>
          </p:nvPr>
        </p:nvSpPr>
        <p:spPr>
          <a:xfrm>
            <a:off x="609600" y="1600200"/>
            <a:ext cx="10972800" cy="5257799"/>
          </a:xfrm>
        </p:spPr>
        <p:txBody>
          <a:bodyPr>
            <a:normAutofit/>
          </a:bodyPr>
          <a:lstStyle/>
          <a:p>
            <a:pPr lvl="0"/>
            <a:r>
              <a:rPr lang="tr-TR" sz="2800" dirty="0" smtClean="0"/>
              <a:t>D</a:t>
            </a:r>
            <a:endParaRPr lang="tr-TR" dirty="0" smtClean="0"/>
          </a:p>
          <a:p>
            <a:pPr lvl="0"/>
            <a:endParaRPr lang="tr-TR" dirty="0" smtClean="0"/>
          </a:p>
          <a:p>
            <a:pPr lvl="0"/>
            <a:endParaRPr lang="tr-TR" sz="2800" dirty="0"/>
          </a:p>
          <a:p>
            <a:pPr marL="0" lvl="0" indent="0">
              <a:buNone/>
            </a:pPr>
            <a:endParaRPr lang="tr-TR" dirty="0" smtClean="0"/>
          </a:p>
          <a:p>
            <a:pPr lvl="0"/>
            <a:endParaRPr lang="tr-TR"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endParaRPr lang="tr-TR"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211812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cs typeface="Times New Roman" panose="02020603050405020304" pitchFamily="18" charset="0"/>
              </a:rPr>
              <a:t>KURULLA İLGİLİ ÖĞRENCİLERİN OLUMSUZ GÖRÜŞLERİ</a:t>
            </a:r>
            <a:endParaRPr lang="tr-TR" dirty="0"/>
          </a:p>
        </p:txBody>
      </p:sp>
      <p:sp>
        <p:nvSpPr>
          <p:cNvPr id="3" name="İçerik Yer Tutucusu 2"/>
          <p:cNvSpPr>
            <a:spLocks noGrp="1"/>
          </p:cNvSpPr>
          <p:nvPr>
            <p:ph idx="1"/>
          </p:nvPr>
        </p:nvSpPr>
        <p:spPr>
          <a:xfrm>
            <a:off x="609600" y="1145628"/>
            <a:ext cx="10972800" cy="5444358"/>
          </a:xfrm>
        </p:spPr>
        <p:txBody>
          <a:bodyPr>
            <a:normAutofit fontScale="55000" lnSpcReduction="20000"/>
          </a:bodyPr>
          <a:lstStyle/>
          <a:p>
            <a:r>
              <a:rPr lang="tr-TR" sz="2400" dirty="0" smtClean="0"/>
              <a:t>Ders </a:t>
            </a:r>
            <a:r>
              <a:rPr lang="tr-TR" sz="2400" dirty="0"/>
              <a:t>programının sürekli </a:t>
            </a:r>
            <a:r>
              <a:rPr lang="tr-TR" sz="2400" dirty="0" smtClean="0"/>
              <a:t>değişmesi,, sırasıyla </a:t>
            </a:r>
            <a:r>
              <a:rPr lang="tr-TR" sz="2400" dirty="0"/>
              <a:t>göreceğimiz konuları karışık gördük ve derslerden hiçbir şey anlamadım</a:t>
            </a:r>
            <a:r>
              <a:rPr lang="tr-TR" sz="2400" dirty="0" smtClean="0"/>
              <a:t>. (5,13,24,26</a:t>
            </a:r>
          </a:p>
          <a:p>
            <a:r>
              <a:rPr lang="tr-TR" sz="2400" dirty="0" smtClean="0"/>
              <a:t>Aşırı </a:t>
            </a:r>
            <a:r>
              <a:rPr lang="tr-TR" sz="2400" dirty="0" err="1" smtClean="0"/>
              <a:t>yoğundu,son</a:t>
            </a:r>
            <a:r>
              <a:rPr lang="tr-TR" sz="2400" dirty="0" smtClean="0"/>
              <a:t> haftaya kadar 8-17 ders vardı,, yorucuydu, verimsizdi, (95,5,7,8,10,11,12,14,17,20,21,22,26,27,28,</a:t>
            </a:r>
          </a:p>
          <a:p>
            <a:r>
              <a:rPr lang="tr-TR" sz="2400" dirty="0" smtClean="0"/>
              <a:t>Ders saati ders yükü fazlaydı (6,10,15,17,28,30,31</a:t>
            </a:r>
          </a:p>
          <a:p>
            <a:r>
              <a:rPr lang="tr-TR" sz="2400" dirty="0" smtClean="0"/>
              <a:t>Kurulda ders sayısının fazla olması, odaklanmak daha zor oldu (30</a:t>
            </a:r>
          </a:p>
          <a:p>
            <a:r>
              <a:rPr lang="tr-TR" sz="2400" dirty="0" smtClean="0"/>
              <a:t>Konular </a:t>
            </a:r>
            <a:r>
              <a:rPr lang="tr-TR" sz="2400" dirty="0" err="1" smtClean="0"/>
              <a:t>ağırdı,ağır</a:t>
            </a:r>
            <a:r>
              <a:rPr lang="tr-TR" sz="2400" dirty="0" smtClean="0"/>
              <a:t> dersler </a:t>
            </a:r>
            <a:r>
              <a:rPr lang="tr-TR" sz="2400" dirty="0" err="1" smtClean="0"/>
              <a:t>biraradaydı</a:t>
            </a:r>
            <a:r>
              <a:rPr lang="tr-TR" sz="2400" dirty="0" smtClean="0"/>
              <a:t>,,</a:t>
            </a:r>
            <a:r>
              <a:rPr lang="tr-TR" sz="2400" dirty="0"/>
              <a:t> içerik azaltılmalı, </a:t>
            </a:r>
            <a:r>
              <a:rPr lang="tr-TR" sz="2400" dirty="0" smtClean="0"/>
              <a:t>gereksiz ayrıntılardan </a:t>
            </a:r>
            <a:r>
              <a:rPr lang="tr-TR" sz="2400" dirty="0"/>
              <a:t>kaçınılmalı (6,11,15,26</a:t>
            </a:r>
            <a:endParaRPr lang="tr-TR" sz="2400" dirty="0" smtClean="0"/>
          </a:p>
          <a:p>
            <a:r>
              <a:rPr lang="tr-TR" sz="2400" dirty="0" smtClean="0"/>
              <a:t>Bazı hocaların </a:t>
            </a:r>
            <a:r>
              <a:rPr lang="tr-TR" sz="2400" dirty="0"/>
              <a:t>dersi </a:t>
            </a:r>
            <a:r>
              <a:rPr lang="tr-TR" sz="2400" dirty="0" smtClean="0"/>
              <a:t>anlatışı,, düzey olarak ağır gelmesi, </a:t>
            </a:r>
            <a:r>
              <a:rPr lang="tr-TR" sz="2400" dirty="0" err="1" smtClean="0"/>
              <a:t>yüzeyel</a:t>
            </a:r>
            <a:r>
              <a:rPr lang="tr-TR" sz="2400" dirty="0" smtClean="0"/>
              <a:t> anlatması, yeterince aktaramaması, interaktif olmaması (11,18,23,24,26,28</a:t>
            </a:r>
          </a:p>
          <a:p>
            <a:r>
              <a:rPr lang="tr-TR" sz="2400" dirty="0" smtClean="0"/>
              <a:t>Çalışmak için yeterli zaman yoktu (6,8,11,12,15,17,18,19,20,21,25,26</a:t>
            </a:r>
          </a:p>
          <a:p>
            <a:r>
              <a:rPr lang="tr-TR" sz="2400" dirty="0" smtClean="0"/>
              <a:t>Sabah 8 dersleri,, verimli olmuyor (14,17,21,25</a:t>
            </a:r>
          </a:p>
          <a:p>
            <a:r>
              <a:rPr lang="tr-TR" sz="2400" dirty="0" smtClean="0"/>
              <a:t>Derslerin geç bitmesi (21,</a:t>
            </a:r>
            <a:endParaRPr lang="tr-TR" sz="2400" dirty="0"/>
          </a:p>
          <a:p>
            <a:r>
              <a:rPr lang="tr-TR" sz="2800" dirty="0"/>
              <a:t>Bazı </a:t>
            </a:r>
            <a:r>
              <a:rPr lang="tr-TR" sz="2800" dirty="0" err="1"/>
              <a:t>lablar</a:t>
            </a:r>
            <a:r>
              <a:rPr lang="tr-TR" sz="2800" dirty="0"/>
              <a:t> çok verimsiz geçiyor (</a:t>
            </a:r>
            <a:r>
              <a:rPr lang="tr-TR" sz="2800" dirty="0" smtClean="0"/>
              <a:t>4,28</a:t>
            </a:r>
            <a:endParaRPr lang="tr-TR" sz="2800" dirty="0"/>
          </a:p>
          <a:p>
            <a:r>
              <a:rPr lang="tr-TR" sz="2800" dirty="0"/>
              <a:t>Bazı pratiklerde aynı bilgiler söylenmiyor ve eşitsizlik oluyor (4</a:t>
            </a:r>
            <a:endParaRPr lang="tr-TR" sz="2400" dirty="0"/>
          </a:p>
          <a:p>
            <a:r>
              <a:rPr lang="tr-TR" sz="2800" dirty="0" smtClean="0"/>
              <a:t>Sınav </a:t>
            </a:r>
            <a:r>
              <a:rPr lang="tr-TR" sz="2800" dirty="0" err="1" smtClean="0"/>
              <a:t>aşırı,anormal</a:t>
            </a:r>
            <a:r>
              <a:rPr lang="tr-TR" sz="2800" dirty="0" smtClean="0"/>
              <a:t> </a:t>
            </a:r>
            <a:r>
              <a:rPr lang="tr-TR" sz="2800" dirty="0" err="1" smtClean="0"/>
              <a:t>zordu,en</a:t>
            </a:r>
            <a:r>
              <a:rPr lang="tr-TR" sz="2800" dirty="0" smtClean="0"/>
              <a:t> </a:t>
            </a:r>
            <a:r>
              <a:rPr lang="tr-TR" sz="2800" dirty="0" err="1" smtClean="0"/>
              <a:t>zoruydu,ölçücü</a:t>
            </a:r>
            <a:r>
              <a:rPr lang="tr-TR" sz="2800" dirty="0" smtClean="0"/>
              <a:t> değildi </a:t>
            </a:r>
            <a:r>
              <a:rPr lang="tr-TR" sz="2800" smtClean="0"/>
              <a:t>(3,7,8,14,17,20,29,32</a:t>
            </a:r>
            <a:endParaRPr lang="tr-TR" sz="2800" dirty="0" smtClean="0"/>
          </a:p>
          <a:p>
            <a:r>
              <a:rPr lang="tr-TR" sz="2800" dirty="0" smtClean="0"/>
              <a:t>(Özellikle )Bazı derslerin soruları çok zordu,</a:t>
            </a:r>
            <a:r>
              <a:rPr lang="tr-TR" sz="2800" dirty="0"/>
              <a:t> detaydı, slayt </a:t>
            </a:r>
            <a:r>
              <a:rPr lang="tr-TR" sz="2800" dirty="0" err="1"/>
              <a:t>dışıydı,</a:t>
            </a:r>
            <a:r>
              <a:rPr lang="tr-TR" sz="2800" dirty="0" err="1" smtClean="0"/>
              <a:t>,,derslere</a:t>
            </a:r>
            <a:r>
              <a:rPr lang="tr-TR" sz="2800" dirty="0" smtClean="0"/>
              <a:t> girmeme rağmen yapamadım, sırf </a:t>
            </a:r>
            <a:r>
              <a:rPr lang="tr-TR" sz="2800" dirty="0"/>
              <a:t>sınıfta kalalım diye yapılmış bir </a:t>
            </a:r>
            <a:r>
              <a:rPr lang="tr-TR" sz="2800" dirty="0" smtClean="0"/>
              <a:t>sınavdı (1,3,4,7,9,24,26,28,30</a:t>
            </a:r>
          </a:p>
          <a:p>
            <a:r>
              <a:rPr lang="tr-TR" sz="2800" dirty="0" smtClean="0"/>
              <a:t>Üstünde durulan yerlerden sorulmadı (7,</a:t>
            </a:r>
          </a:p>
          <a:p>
            <a:r>
              <a:rPr lang="tr-TR" sz="2800" dirty="0" err="1" smtClean="0"/>
              <a:t>Sorucam</a:t>
            </a:r>
            <a:r>
              <a:rPr lang="tr-TR" sz="2800" dirty="0" smtClean="0"/>
              <a:t> denilen yerlerin sorulmaması, zor sorulmaz denilmesi (17,24</a:t>
            </a:r>
          </a:p>
          <a:p>
            <a:r>
              <a:rPr lang="tr-TR" sz="2800" dirty="0" smtClean="0"/>
              <a:t>Sorularla anlatılanların ilişkisizliği,, adil değildi (17,18,19,24,29</a:t>
            </a:r>
          </a:p>
          <a:p>
            <a:r>
              <a:rPr lang="tr-TR" sz="2800" dirty="0" smtClean="0"/>
              <a:t>Sorulan soruların </a:t>
            </a:r>
            <a:r>
              <a:rPr lang="tr-TR" sz="2800" dirty="0"/>
              <a:t>yanlış olması,, Soru iptal olmazsa konuyu bildiği için yanlış yapan öğrenciler (üstelik baraj yedilerse </a:t>
            </a:r>
            <a:r>
              <a:rPr lang="tr-TR" sz="2800" dirty="0" smtClean="0"/>
              <a:t>-x </a:t>
            </a:r>
            <a:r>
              <a:rPr lang="tr-TR" sz="2800" dirty="0"/>
              <a:t>puanla)  mağdur oluyor. Soru iptal olursa soruyu doğru şık işaretleyenler puanları düşeceği için mağdur oluyor. Öğrencinin suçu olmayan yanlış soru sorulması olayında öğrencilerin mağdur olmaması için tek seçenek bütün şıkların doğru kabul edilmesi. Lütfen bu konuyla ilgilenin (</a:t>
            </a:r>
            <a:r>
              <a:rPr lang="tr-TR" sz="2800" dirty="0" smtClean="0"/>
              <a:t>13,16,24</a:t>
            </a:r>
          </a:p>
          <a:p>
            <a:r>
              <a:rPr lang="tr-TR" sz="2800" dirty="0" smtClean="0"/>
              <a:t>Pratik sınavlarda nerenin sorulduğunu anlamadım (17,</a:t>
            </a:r>
          </a:p>
          <a:p>
            <a:r>
              <a:rPr lang="tr-TR" sz="2800" dirty="0" smtClean="0"/>
              <a:t>Devam zorunluluğu (21,</a:t>
            </a:r>
          </a:p>
          <a:p>
            <a:r>
              <a:rPr lang="tr-TR" dirty="0"/>
              <a:t>Düşüncelerimizin bir anlamının olmaması, belirtiyoruz ama bir değişiklik olmayacağını </a:t>
            </a:r>
            <a:r>
              <a:rPr lang="tr-TR" dirty="0" smtClean="0"/>
              <a:t>bilerek (21</a:t>
            </a:r>
            <a:endParaRPr lang="tr-TR" sz="2800" dirty="0" smtClean="0"/>
          </a:p>
          <a:p>
            <a:r>
              <a:rPr lang="tr-TR" sz="2800" dirty="0" smtClean="0"/>
              <a:t>Her şey (2,</a:t>
            </a:r>
          </a:p>
          <a:p>
            <a:pPr marL="0" indent="0">
              <a:buNone/>
            </a:pPr>
            <a:endParaRPr lang="tr-TR" sz="2800" dirty="0"/>
          </a:p>
          <a:p>
            <a:endParaRPr lang="tr-TR" dirty="0"/>
          </a:p>
          <a:p>
            <a:endParaRPr lang="tr-TR" dirty="0" smtClean="0"/>
          </a:p>
          <a:p>
            <a:endParaRPr lang="tr-TR" dirty="0"/>
          </a:p>
        </p:txBody>
      </p:sp>
    </p:spTree>
    <p:extLst>
      <p:ext uri="{BB962C8B-B14F-4D97-AF65-F5344CB8AC3E}">
        <p14:creationId xmlns:p14="http://schemas.microsoft.com/office/powerpoint/2010/main" val="19550881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cs typeface="Times New Roman" panose="02020603050405020304" pitchFamily="18" charset="0"/>
              </a:rPr>
              <a:t>KURULLA İLGİLİ ÖĞRENCİLERİN OLUMSUZ GÖRÜŞLERİ</a:t>
            </a:r>
            <a:endParaRPr lang="tr-TR" dirty="0"/>
          </a:p>
        </p:txBody>
      </p:sp>
      <p:sp>
        <p:nvSpPr>
          <p:cNvPr id="3" name="İçerik Yer Tutucusu 2"/>
          <p:cNvSpPr>
            <a:spLocks noGrp="1"/>
          </p:cNvSpPr>
          <p:nvPr>
            <p:ph idx="1"/>
          </p:nvPr>
        </p:nvSpPr>
        <p:spPr>
          <a:xfrm>
            <a:off x="609600" y="2017986"/>
            <a:ext cx="10972800" cy="4108178"/>
          </a:xfrm>
        </p:spPr>
        <p:txBody>
          <a:bodyPr>
            <a:normAutofit/>
          </a:bodyPr>
          <a:lstStyle/>
          <a:p>
            <a:r>
              <a:rPr lang="tr-TR" sz="2800" dirty="0" smtClean="0"/>
              <a:t>S</a:t>
            </a:r>
          </a:p>
          <a:p>
            <a:pPr marL="0" indent="0">
              <a:buNone/>
            </a:pPr>
            <a:endParaRPr lang="tr-TR" sz="2800" dirty="0"/>
          </a:p>
          <a:p>
            <a:endParaRPr lang="tr-TR" dirty="0"/>
          </a:p>
          <a:p>
            <a:endParaRPr lang="tr-TR" dirty="0" smtClean="0"/>
          </a:p>
          <a:p>
            <a:endParaRPr lang="tr-TR" dirty="0"/>
          </a:p>
        </p:txBody>
      </p:sp>
    </p:spTree>
    <p:extLst>
      <p:ext uri="{BB962C8B-B14F-4D97-AF65-F5344CB8AC3E}">
        <p14:creationId xmlns:p14="http://schemas.microsoft.com/office/powerpoint/2010/main" val="41569778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cs typeface="Times New Roman" panose="02020603050405020304" pitchFamily="18" charset="0"/>
              </a:rPr>
              <a:t>KURULLA İLGİLİ ÖĞRENCİLERİN OLUMSUZ GÖRÜŞLERİ</a:t>
            </a:r>
            <a:endParaRPr lang="tr-TR" dirty="0"/>
          </a:p>
        </p:txBody>
      </p:sp>
      <p:sp>
        <p:nvSpPr>
          <p:cNvPr id="3" name="İçerik Yer Tutucusu 2"/>
          <p:cNvSpPr>
            <a:spLocks noGrp="1"/>
          </p:cNvSpPr>
          <p:nvPr>
            <p:ph idx="1"/>
          </p:nvPr>
        </p:nvSpPr>
        <p:spPr>
          <a:xfrm>
            <a:off x="609600" y="2017986"/>
            <a:ext cx="10972800" cy="4108178"/>
          </a:xfrm>
        </p:spPr>
        <p:txBody>
          <a:bodyPr>
            <a:normAutofit/>
          </a:bodyPr>
          <a:lstStyle/>
          <a:p>
            <a:r>
              <a:rPr lang="tr-TR" sz="2800" dirty="0" smtClean="0"/>
              <a:t>S</a:t>
            </a:r>
          </a:p>
          <a:p>
            <a:pPr marL="0" indent="0">
              <a:buNone/>
            </a:pPr>
            <a:endParaRPr lang="tr-TR" sz="2800" dirty="0"/>
          </a:p>
          <a:p>
            <a:endParaRPr lang="tr-TR" dirty="0"/>
          </a:p>
          <a:p>
            <a:endParaRPr lang="tr-TR" dirty="0" smtClean="0"/>
          </a:p>
          <a:p>
            <a:endParaRPr lang="tr-TR" dirty="0"/>
          </a:p>
        </p:txBody>
      </p:sp>
    </p:spTree>
    <p:extLst>
      <p:ext uri="{BB962C8B-B14F-4D97-AF65-F5344CB8AC3E}">
        <p14:creationId xmlns:p14="http://schemas.microsoft.com/office/powerpoint/2010/main" val="19971957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cs typeface="Times New Roman" panose="02020603050405020304" pitchFamily="18" charset="0"/>
              </a:rPr>
              <a:t>KURULLA İLGİLİ ÖĞRENCİLERİN OLUMSUZ GÖRÜŞLERİ</a:t>
            </a:r>
            <a:endParaRPr lang="tr-TR" dirty="0"/>
          </a:p>
        </p:txBody>
      </p:sp>
      <p:sp>
        <p:nvSpPr>
          <p:cNvPr id="3" name="İçerik Yer Tutucusu 2"/>
          <p:cNvSpPr>
            <a:spLocks noGrp="1"/>
          </p:cNvSpPr>
          <p:nvPr>
            <p:ph idx="1"/>
          </p:nvPr>
        </p:nvSpPr>
        <p:spPr>
          <a:xfrm>
            <a:off x="609600" y="2017986"/>
            <a:ext cx="10972800" cy="4108178"/>
          </a:xfrm>
        </p:spPr>
        <p:txBody>
          <a:bodyPr>
            <a:normAutofit/>
          </a:bodyPr>
          <a:lstStyle/>
          <a:p>
            <a:r>
              <a:rPr lang="tr-TR" sz="2800" dirty="0" smtClean="0"/>
              <a:t>S</a:t>
            </a:r>
          </a:p>
          <a:p>
            <a:pPr marL="0" indent="0">
              <a:buNone/>
            </a:pPr>
            <a:endParaRPr lang="tr-TR" sz="2800" dirty="0"/>
          </a:p>
          <a:p>
            <a:endParaRPr lang="tr-TR" dirty="0"/>
          </a:p>
          <a:p>
            <a:endParaRPr lang="tr-TR" dirty="0" smtClean="0"/>
          </a:p>
          <a:p>
            <a:endParaRPr lang="tr-TR" dirty="0"/>
          </a:p>
        </p:txBody>
      </p:sp>
    </p:spTree>
    <p:extLst>
      <p:ext uri="{BB962C8B-B14F-4D97-AF65-F5344CB8AC3E}">
        <p14:creationId xmlns:p14="http://schemas.microsoft.com/office/powerpoint/2010/main" val="27256235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cs typeface="Times New Roman" panose="02020603050405020304" pitchFamily="18" charset="0"/>
              </a:rPr>
              <a:t>KURULLA İLGİLİ ÖĞRENCİLERİN OLUMSUZ GÖRÜŞLERİ</a:t>
            </a:r>
            <a:endParaRPr lang="tr-TR" dirty="0"/>
          </a:p>
        </p:txBody>
      </p:sp>
      <p:sp>
        <p:nvSpPr>
          <p:cNvPr id="3" name="İçerik Yer Tutucusu 2"/>
          <p:cNvSpPr>
            <a:spLocks noGrp="1"/>
          </p:cNvSpPr>
          <p:nvPr>
            <p:ph idx="1"/>
          </p:nvPr>
        </p:nvSpPr>
        <p:spPr>
          <a:xfrm>
            <a:off x="609600" y="2017986"/>
            <a:ext cx="10972800" cy="4108178"/>
          </a:xfrm>
        </p:spPr>
        <p:txBody>
          <a:bodyPr>
            <a:normAutofit/>
          </a:bodyPr>
          <a:lstStyle/>
          <a:p>
            <a:r>
              <a:rPr lang="tr-TR" sz="2800" dirty="0" smtClean="0"/>
              <a:t>S</a:t>
            </a:r>
          </a:p>
          <a:p>
            <a:pPr marL="0" indent="0">
              <a:buNone/>
            </a:pPr>
            <a:endParaRPr lang="tr-TR" sz="2800" dirty="0"/>
          </a:p>
          <a:p>
            <a:endParaRPr lang="tr-TR" dirty="0"/>
          </a:p>
          <a:p>
            <a:endParaRPr lang="tr-TR" dirty="0" smtClean="0"/>
          </a:p>
          <a:p>
            <a:endParaRPr lang="tr-TR" dirty="0"/>
          </a:p>
        </p:txBody>
      </p:sp>
    </p:spTree>
    <p:extLst>
      <p:ext uri="{BB962C8B-B14F-4D97-AF65-F5344CB8AC3E}">
        <p14:creationId xmlns:p14="http://schemas.microsoft.com/office/powerpoint/2010/main" val="18492605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cs typeface="Times New Roman" panose="02020603050405020304" pitchFamily="18" charset="0"/>
              </a:rPr>
              <a:t>KURULLA İLGİLİ ÖĞRENCİLERİN OLUMSUZ GÖRÜŞLERİ</a:t>
            </a:r>
            <a:endParaRPr lang="tr-TR" dirty="0"/>
          </a:p>
        </p:txBody>
      </p:sp>
      <p:sp>
        <p:nvSpPr>
          <p:cNvPr id="3" name="İçerik Yer Tutucusu 2"/>
          <p:cNvSpPr>
            <a:spLocks noGrp="1"/>
          </p:cNvSpPr>
          <p:nvPr>
            <p:ph idx="1"/>
          </p:nvPr>
        </p:nvSpPr>
        <p:spPr>
          <a:xfrm>
            <a:off x="609600" y="2017986"/>
            <a:ext cx="10972800" cy="4108178"/>
          </a:xfrm>
        </p:spPr>
        <p:txBody>
          <a:bodyPr>
            <a:normAutofit/>
          </a:bodyPr>
          <a:lstStyle/>
          <a:p>
            <a:r>
              <a:rPr lang="tr-TR" sz="2800" dirty="0" smtClean="0"/>
              <a:t>S</a:t>
            </a:r>
          </a:p>
          <a:p>
            <a:pPr marL="0" indent="0">
              <a:buNone/>
            </a:pPr>
            <a:endParaRPr lang="tr-TR" sz="2800" dirty="0"/>
          </a:p>
          <a:p>
            <a:endParaRPr lang="tr-TR" dirty="0"/>
          </a:p>
          <a:p>
            <a:endParaRPr lang="tr-TR" dirty="0" smtClean="0"/>
          </a:p>
          <a:p>
            <a:endParaRPr lang="tr-TR" dirty="0"/>
          </a:p>
        </p:txBody>
      </p:sp>
    </p:spTree>
    <p:extLst>
      <p:ext uri="{BB962C8B-B14F-4D97-AF65-F5344CB8AC3E}">
        <p14:creationId xmlns:p14="http://schemas.microsoft.com/office/powerpoint/2010/main" val="4052257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
            </a:r>
            <a:br>
              <a:rPr lang="tr-TR" dirty="0" smtClean="0"/>
            </a:br>
            <a:endParaRPr lang="tr-TR" dirty="0"/>
          </a:p>
        </p:txBody>
      </p:sp>
      <p:sp>
        <p:nvSpPr>
          <p:cNvPr id="3" name="Alt Başlık 2"/>
          <p:cNvSpPr>
            <a:spLocks noGrp="1"/>
          </p:cNvSpPr>
          <p:nvPr>
            <p:ph type="subTitle" idx="1"/>
          </p:nvPr>
        </p:nvSpPr>
        <p:spPr/>
        <p:txBody>
          <a:bodyPr/>
          <a:lstStyle/>
          <a:p>
            <a:r>
              <a:rPr lang="tr-TR" b="1" dirty="0" smtClean="0"/>
              <a:t>TEŞEKKÜRLER</a:t>
            </a:r>
            <a:endParaRPr lang="tr-TR" b="1" dirty="0"/>
          </a:p>
        </p:txBody>
      </p:sp>
    </p:spTree>
    <p:extLst>
      <p:ext uri="{BB962C8B-B14F-4D97-AF65-F5344CB8AC3E}">
        <p14:creationId xmlns:p14="http://schemas.microsoft.com/office/powerpoint/2010/main" val="519808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36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SINAV VERİLERİ</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805460633"/>
              </p:ext>
            </p:extLst>
          </p:nvPr>
        </p:nvGraphicFramePr>
        <p:xfrm>
          <a:off x="838200" y="2047462"/>
          <a:ext cx="10750826" cy="3120888"/>
        </p:xfrm>
        <a:graphic>
          <a:graphicData uri="http://schemas.openxmlformats.org/drawingml/2006/table">
            <a:tbl>
              <a:tblPr bandRow="1"/>
              <a:tblGrid>
                <a:gridCol w="7113104">
                  <a:extLst>
                    <a:ext uri="{9D8B030D-6E8A-4147-A177-3AD203B41FA5}">
                      <a16:colId xmlns:a16="http://schemas.microsoft.com/office/drawing/2014/main" val="3652040881"/>
                    </a:ext>
                  </a:extLst>
                </a:gridCol>
                <a:gridCol w="3637722">
                  <a:extLst>
                    <a:ext uri="{9D8B030D-6E8A-4147-A177-3AD203B41FA5}">
                      <a16:colId xmlns:a16="http://schemas.microsoft.com/office/drawing/2014/main" val="1996503500"/>
                    </a:ext>
                  </a:extLst>
                </a:gridCol>
              </a:tblGrid>
              <a:tr h="780222">
                <a:tc>
                  <a:txBody>
                    <a:bodyPr/>
                    <a:lstStyle/>
                    <a:p>
                      <a:pPr>
                        <a:lnSpc>
                          <a:spcPct val="115000"/>
                        </a:lnSpc>
                        <a:spcAft>
                          <a:spcPts val="0"/>
                        </a:spcAft>
                      </a:pPr>
                      <a:r>
                        <a:rPr lang="tr-TR" sz="2800" dirty="0">
                          <a:solidFill>
                            <a:srgbClr val="000000"/>
                          </a:solidFill>
                          <a:effectLst/>
                          <a:latin typeface="Arial TUR" panose="020B0604020202020204" pitchFamily="34" charset="0"/>
                          <a:ea typeface="Times New Roman" panose="02020603050405020304" pitchFamily="18" charset="0"/>
                          <a:cs typeface="Times New Roman" panose="02020603050405020304" pitchFamily="18" charset="0"/>
                        </a:rPr>
                        <a:t>Sınava Giren Öğrenci Sayısı</a:t>
                      </a:r>
                      <a:endParaRPr lang="tr-TR"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A7BFDE"/>
                    </a:solidFill>
                  </a:tcPr>
                </a:tc>
                <a:tc>
                  <a:txBody>
                    <a:bodyPr/>
                    <a:lstStyle/>
                    <a:p>
                      <a:pPr algn="ctr">
                        <a:lnSpc>
                          <a:spcPct val="115000"/>
                        </a:lnSpc>
                        <a:spcAft>
                          <a:spcPts val="0"/>
                        </a:spcAft>
                      </a:pPr>
                      <a:r>
                        <a:rPr lang="tr-TR" sz="2800">
                          <a:solidFill>
                            <a:srgbClr val="000000"/>
                          </a:solidFill>
                          <a:effectLst/>
                          <a:latin typeface="Arial TUR" panose="020B0604020202020204" pitchFamily="34" charset="0"/>
                          <a:ea typeface="Times New Roman" panose="02020603050405020304" pitchFamily="18" charset="0"/>
                          <a:cs typeface="Times New Roman" panose="02020603050405020304" pitchFamily="18" charset="0"/>
                        </a:rPr>
                        <a:t>300</a:t>
                      </a:r>
                      <a:endParaRPr lang="tr-TR" sz="2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A7BFDE"/>
                    </a:solidFill>
                  </a:tcPr>
                </a:tc>
                <a:extLst>
                  <a:ext uri="{0D108BD9-81ED-4DB2-BD59-A6C34878D82A}">
                    <a16:rowId xmlns:a16="http://schemas.microsoft.com/office/drawing/2014/main" val="357432820"/>
                  </a:ext>
                </a:extLst>
              </a:tr>
              <a:tr h="780222">
                <a:tc>
                  <a:txBody>
                    <a:bodyPr/>
                    <a:lstStyle/>
                    <a:p>
                      <a:pPr>
                        <a:lnSpc>
                          <a:spcPct val="115000"/>
                        </a:lnSpc>
                        <a:spcAft>
                          <a:spcPts val="0"/>
                        </a:spcAft>
                      </a:pPr>
                      <a:r>
                        <a:rPr lang="tr-TR" sz="2800">
                          <a:solidFill>
                            <a:srgbClr val="000000"/>
                          </a:solidFill>
                          <a:effectLst/>
                          <a:latin typeface="Arial TUR" panose="020B0604020202020204" pitchFamily="34" charset="0"/>
                          <a:ea typeface="Times New Roman" panose="02020603050405020304" pitchFamily="18" charset="0"/>
                          <a:cs typeface="Times New Roman" panose="02020603050405020304" pitchFamily="18" charset="0"/>
                        </a:rPr>
                        <a:t>Sınava Girmeyen Öğrenci Sayısı</a:t>
                      </a:r>
                      <a:endParaRPr lang="tr-TR" sz="2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a:lnSpc>
                          <a:spcPct val="115000"/>
                        </a:lnSpc>
                        <a:spcAft>
                          <a:spcPts val="0"/>
                        </a:spcAft>
                      </a:pPr>
                      <a:r>
                        <a:rPr lang="tr-TR" sz="2800">
                          <a:solidFill>
                            <a:srgbClr val="000000"/>
                          </a:solidFill>
                          <a:effectLst/>
                          <a:latin typeface="Arial TUR" panose="020B0604020202020204" pitchFamily="34" charset="0"/>
                          <a:ea typeface="Times New Roman" panose="02020603050405020304" pitchFamily="18" charset="0"/>
                          <a:cs typeface="Times New Roman" panose="02020603050405020304" pitchFamily="18" charset="0"/>
                        </a:rPr>
                        <a:t>5</a:t>
                      </a:r>
                      <a:endParaRPr lang="tr-TR" sz="2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extLst>
                  <a:ext uri="{0D108BD9-81ED-4DB2-BD59-A6C34878D82A}">
                    <a16:rowId xmlns:a16="http://schemas.microsoft.com/office/drawing/2014/main" val="3545626756"/>
                  </a:ext>
                </a:extLst>
              </a:tr>
              <a:tr h="780222">
                <a:tc>
                  <a:txBody>
                    <a:bodyPr/>
                    <a:lstStyle/>
                    <a:p>
                      <a:pPr>
                        <a:lnSpc>
                          <a:spcPct val="115000"/>
                        </a:lnSpc>
                        <a:spcAft>
                          <a:spcPts val="0"/>
                        </a:spcAft>
                      </a:pPr>
                      <a:r>
                        <a:rPr lang="tr-TR" sz="2800">
                          <a:solidFill>
                            <a:srgbClr val="000000"/>
                          </a:solidFill>
                          <a:effectLst/>
                          <a:latin typeface="Arial TUR" panose="020B0604020202020204" pitchFamily="34" charset="0"/>
                          <a:ea typeface="Times New Roman" panose="02020603050405020304" pitchFamily="18" charset="0"/>
                          <a:cs typeface="Times New Roman" panose="02020603050405020304" pitchFamily="18" charset="0"/>
                        </a:rPr>
                        <a:t>Toplam Soru Sayısı</a:t>
                      </a:r>
                      <a:endParaRPr lang="tr-TR" sz="2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A7BFDE"/>
                    </a:solidFill>
                  </a:tcPr>
                </a:tc>
                <a:tc>
                  <a:txBody>
                    <a:bodyPr/>
                    <a:lstStyle/>
                    <a:p>
                      <a:pPr algn="ctr">
                        <a:lnSpc>
                          <a:spcPct val="115000"/>
                        </a:lnSpc>
                        <a:spcAft>
                          <a:spcPts val="0"/>
                        </a:spcAft>
                      </a:pPr>
                      <a:r>
                        <a:rPr lang="tr-TR" sz="2800">
                          <a:solidFill>
                            <a:srgbClr val="000000"/>
                          </a:solidFill>
                          <a:effectLst/>
                          <a:latin typeface="Arial TUR" panose="020B0604020202020204" pitchFamily="34" charset="0"/>
                          <a:ea typeface="Times New Roman" panose="02020603050405020304" pitchFamily="18" charset="0"/>
                          <a:cs typeface="Times New Roman" panose="02020603050405020304" pitchFamily="18" charset="0"/>
                        </a:rPr>
                        <a:t>83 (17P)</a:t>
                      </a:r>
                      <a:endParaRPr lang="tr-TR" sz="2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A7BFDE"/>
                    </a:solidFill>
                  </a:tcPr>
                </a:tc>
                <a:extLst>
                  <a:ext uri="{0D108BD9-81ED-4DB2-BD59-A6C34878D82A}">
                    <a16:rowId xmlns:a16="http://schemas.microsoft.com/office/drawing/2014/main" val="4157604236"/>
                  </a:ext>
                </a:extLst>
              </a:tr>
              <a:tr h="780222">
                <a:tc>
                  <a:txBody>
                    <a:bodyPr/>
                    <a:lstStyle/>
                    <a:p>
                      <a:pPr>
                        <a:lnSpc>
                          <a:spcPct val="115000"/>
                        </a:lnSpc>
                        <a:spcAft>
                          <a:spcPts val="0"/>
                        </a:spcAft>
                      </a:pPr>
                      <a:r>
                        <a:rPr lang="tr-TR" sz="2800">
                          <a:solidFill>
                            <a:srgbClr val="000000"/>
                          </a:solidFill>
                          <a:effectLst/>
                          <a:latin typeface="Arial TUR" panose="020B0604020202020204" pitchFamily="34" charset="0"/>
                          <a:ea typeface="Times New Roman" panose="02020603050405020304" pitchFamily="18" charset="0"/>
                          <a:cs typeface="Times New Roman" panose="02020603050405020304" pitchFamily="18" charset="0"/>
                        </a:rPr>
                        <a:t>İptal Edilen Soru (Toplam)</a:t>
                      </a:r>
                      <a:endParaRPr lang="tr-TR" sz="2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a:lnSpc>
                          <a:spcPct val="115000"/>
                        </a:lnSpc>
                        <a:spcAft>
                          <a:spcPts val="0"/>
                        </a:spcAft>
                      </a:pPr>
                      <a:r>
                        <a:rPr lang="tr-TR" sz="2800" dirty="0">
                          <a:solidFill>
                            <a:srgbClr val="000000"/>
                          </a:solidFill>
                          <a:effectLst/>
                          <a:latin typeface="Arial TUR" panose="020B0604020202020204" pitchFamily="34" charset="0"/>
                          <a:ea typeface="Times New Roman" panose="02020603050405020304" pitchFamily="18" charset="0"/>
                          <a:cs typeface="Times New Roman" panose="02020603050405020304" pitchFamily="18" charset="0"/>
                        </a:rPr>
                        <a:t>1</a:t>
                      </a:r>
                      <a:endParaRPr lang="tr-TR"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extLst>
                  <a:ext uri="{0D108BD9-81ED-4DB2-BD59-A6C34878D82A}">
                    <a16:rowId xmlns:a16="http://schemas.microsoft.com/office/drawing/2014/main" val="3720906681"/>
                  </a:ext>
                </a:extLst>
              </a:tr>
            </a:tbl>
          </a:graphicData>
        </a:graphic>
      </p:graphicFrame>
    </p:spTree>
    <p:extLst>
      <p:ext uri="{BB962C8B-B14F-4D97-AF65-F5344CB8AC3E}">
        <p14:creationId xmlns:p14="http://schemas.microsoft.com/office/powerpoint/2010/main" val="1675791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2013527660"/>
              </p:ext>
            </p:extLst>
          </p:nvPr>
        </p:nvGraphicFramePr>
        <p:xfrm>
          <a:off x="268012" y="1135116"/>
          <a:ext cx="11655975" cy="4831050"/>
        </p:xfrm>
        <a:graphic>
          <a:graphicData uri="http://schemas.openxmlformats.org/drawingml/2006/table">
            <a:tbl>
              <a:tblPr firstRow="1" firstCol="1" bandRow="1">
                <a:tableStyleId>{5C22544A-7EE6-4342-B048-85BDC9FD1C3A}</a:tableStyleId>
              </a:tblPr>
              <a:tblGrid>
                <a:gridCol w="688429">
                  <a:extLst>
                    <a:ext uri="{9D8B030D-6E8A-4147-A177-3AD203B41FA5}">
                      <a16:colId xmlns:a16="http://schemas.microsoft.com/office/drawing/2014/main" val="1401649471"/>
                    </a:ext>
                  </a:extLst>
                </a:gridCol>
                <a:gridCol w="1135118">
                  <a:extLst>
                    <a:ext uri="{9D8B030D-6E8A-4147-A177-3AD203B41FA5}">
                      <a16:colId xmlns:a16="http://schemas.microsoft.com/office/drawing/2014/main" val="1810321151"/>
                    </a:ext>
                  </a:extLst>
                </a:gridCol>
                <a:gridCol w="1545020">
                  <a:extLst>
                    <a:ext uri="{9D8B030D-6E8A-4147-A177-3AD203B41FA5}">
                      <a16:colId xmlns:a16="http://schemas.microsoft.com/office/drawing/2014/main" val="3976984067"/>
                    </a:ext>
                  </a:extLst>
                </a:gridCol>
                <a:gridCol w="1986455">
                  <a:extLst>
                    <a:ext uri="{9D8B030D-6E8A-4147-A177-3AD203B41FA5}">
                      <a16:colId xmlns:a16="http://schemas.microsoft.com/office/drawing/2014/main" val="3173607412"/>
                    </a:ext>
                  </a:extLst>
                </a:gridCol>
                <a:gridCol w="1397876">
                  <a:extLst>
                    <a:ext uri="{9D8B030D-6E8A-4147-A177-3AD203B41FA5}">
                      <a16:colId xmlns:a16="http://schemas.microsoft.com/office/drawing/2014/main" val="1458693500"/>
                    </a:ext>
                  </a:extLst>
                </a:gridCol>
                <a:gridCol w="1828800">
                  <a:extLst>
                    <a:ext uri="{9D8B030D-6E8A-4147-A177-3AD203B41FA5}">
                      <a16:colId xmlns:a16="http://schemas.microsoft.com/office/drawing/2014/main" val="4142924736"/>
                    </a:ext>
                  </a:extLst>
                </a:gridCol>
                <a:gridCol w="1466193">
                  <a:extLst>
                    <a:ext uri="{9D8B030D-6E8A-4147-A177-3AD203B41FA5}">
                      <a16:colId xmlns:a16="http://schemas.microsoft.com/office/drawing/2014/main" val="2242977064"/>
                    </a:ext>
                  </a:extLst>
                </a:gridCol>
                <a:gridCol w="1608084">
                  <a:extLst>
                    <a:ext uri="{9D8B030D-6E8A-4147-A177-3AD203B41FA5}">
                      <a16:colId xmlns:a16="http://schemas.microsoft.com/office/drawing/2014/main" val="2886181851"/>
                    </a:ext>
                  </a:extLst>
                </a:gridCol>
              </a:tblGrid>
              <a:tr h="611857">
                <a:tc>
                  <a:txBody>
                    <a:bodyPr/>
                    <a:lstStyle/>
                    <a:p>
                      <a:endParaRPr lang="tr-TR" sz="1600" dirty="0">
                        <a:effectLst/>
                        <a:latin typeface="Calibri" panose="020F0502020204030204" pitchFamily="34" charset="0"/>
                        <a:cs typeface="Times New Roman" panose="02020603050405020304" pitchFamily="18" charset="0"/>
                      </a:endParaRPr>
                    </a:p>
                  </a:txBody>
                  <a:tcPr marL="54414" marR="54414" marT="0" marB="0"/>
                </a:tc>
                <a:tc>
                  <a:txBody>
                    <a:bodyPr/>
                    <a:lstStyle/>
                    <a:p>
                      <a:endParaRPr lang="tr-TR" sz="1600" dirty="0">
                        <a:effectLst/>
                        <a:latin typeface="Calibri" panose="020F0502020204030204" pitchFamily="34" charset="0"/>
                        <a:cs typeface="Times New Roman" panose="02020603050405020304" pitchFamily="18" charset="0"/>
                      </a:endParaRPr>
                    </a:p>
                  </a:txBody>
                  <a:tcPr marL="54414" marR="54414" marT="0" marB="0"/>
                </a:tc>
                <a:tc gridSpan="2">
                  <a:txBody>
                    <a:bodyPr/>
                    <a:lstStyle/>
                    <a:p>
                      <a:pPr algn="ctr">
                        <a:lnSpc>
                          <a:spcPct val="115000"/>
                        </a:lnSpc>
                        <a:spcAft>
                          <a:spcPts val="0"/>
                        </a:spcAft>
                      </a:pPr>
                      <a:r>
                        <a:rPr lang="tr-TR" sz="1800" cap="all">
                          <a:effectLst/>
                        </a:rPr>
                        <a:t>Teorik Sınav</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nchor="ctr"/>
                </a:tc>
                <a:tc hMerge="1">
                  <a:txBody>
                    <a:bodyPr/>
                    <a:lstStyle/>
                    <a:p>
                      <a:endParaRPr lang="tr-TR"/>
                    </a:p>
                  </a:txBody>
                  <a:tcPr/>
                </a:tc>
                <a:tc gridSpan="2">
                  <a:txBody>
                    <a:bodyPr/>
                    <a:lstStyle/>
                    <a:p>
                      <a:pPr algn="ctr">
                        <a:lnSpc>
                          <a:spcPct val="115000"/>
                        </a:lnSpc>
                        <a:spcAft>
                          <a:spcPts val="0"/>
                        </a:spcAft>
                      </a:pPr>
                      <a:r>
                        <a:rPr lang="tr-TR" sz="1800" cap="all">
                          <a:effectLst/>
                        </a:rPr>
                        <a:t>Anatomi</a:t>
                      </a:r>
                      <a:br>
                        <a:rPr lang="tr-TR" sz="1800" cap="all">
                          <a:effectLst/>
                        </a:rPr>
                      </a:br>
                      <a:r>
                        <a:rPr lang="tr-TR" sz="1800" cap="all">
                          <a:effectLst/>
                        </a:rPr>
                        <a:t>Pratik Sınav</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nchor="ctr"/>
                </a:tc>
                <a:tc hMerge="1">
                  <a:txBody>
                    <a:bodyPr/>
                    <a:lstStyle/>
                    <a:p>
                      <a:endParaRPr lang="tr-TR"/>
                    </a:p>
                  </a:txBody>
                  <a:tcPr/>
                </a:tc>
                <a:tc gridSpan="2">
                  <a:txBody>
                    <a:bodyPr/>
                    <a:lstStyle/>
                    <a:p>
                      <a:pPr algn="ctr">
                        <a:lnSpc>
                          <a:spcPct val="115000"/>
                        </a:lnSpc>
                        <a:spcAft>
                          <a:spcPts val="0"/>
                        </a:spcAft>
                      </a:pPr>
                      <a:r>
                        <a:rPr lang="tr-TR" sz="1800" cap="all">
                          <a:effectLst/>
                        </a:rPr>
                        <a:t>Histoloji-Embriyoloji</a:t>
                      </a:r>
                      <a:br>
                        <a:rPr lang="tr-TR" sz="1800" cap="all">
                          <a:effectLst/>
                        </a:rPr>
                      </a:br>
                      <a:r>
                        <a:rPr lang="tr-TR" sz="1800" cap="all">
                          <a:effectLst/>
                        </a:rPr>
                        <a:t>Pratik Sınav</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nchor="ctr"/>
                </a:tc>
                <a:tc hMerge="1">
                  <a:txBody>
                    <a:bodyPr/>
                    <a:lstStyle/>
                    <a:p>
                      <a:endParaRPr lang="tr-TR"/>
                    </a:p>
                  </a:txBody>
                  <a:tcPr/>
                </a:tc>
                <a:extLst>
                  <a:ext uri="{0D108BD9-81ED-4DB2-BD59-A6C34878D82A}">
                    <a16:rowId xmlns:a16="http://schemas.microsoft.com/office/drawing/2014/main" val="1174741760"/>
                  </a:ext>
                </a:extLst>
              </a:tr>
              <a:tr h="424379">
                <a:tc>
                  <a:txBody>
                    <a:bodyPr/>
                    <a:lstStyle/>
                    <a:p>
                      <a:pPr algn="ctr">
                        <a:lnSpc>
                          <a:spcPct val="115000"/>
                        </a:lnSpc>
                        <a:spcAft>
                          <a:spcPts val="0"/>
                        </a:spcAft>
                      </a:pPr>
                      <a:r>
                        <a:rPr lang="tr-TR" sz="1800" cap="all">
                          <a:effectLst/>
                        </a:rPr>
                        <a:t>S.No</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nchor="ctr"/>
                </a:tc>
                <a:tc>
                  <a:txBody>
                    <a:bodyPr/>
                    <a:lstStyle/>
                    <a:p>
                      <a:pPr algn="ctr">
                        <a:lnSpc>
                          <a:spcPct val="115000"/>
                        </a:lnSpc>
                        <a:spcAft>
                          <a:spcPts val="0"/>
                        </a:spcAft>
                      </a:pPr>
                      <a:r>
                        <a:rPr lang="tr-TR" sz="1800" b="1" dirty="0">
                          <a:effectLst/>
                        </a:rPr>
                        <a:t>Numarası</a:t>
                      </a:r>
                      <a:endParaRPr lang="tr-T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nchor="ctr"/>
                </a:tc>
                <a:tc>
                  <a:txBody>
                    <a:bodyPr/>
                    <a:lstStyle/>
                    <a:p>
                      <a:pPr algn="ctr">
                        <a:lnSpc>
                          <a:spcPct val="115000"/>
                        </a:lnSpc>
                        <a:spcAft>
                          <a:spcPts val="0"/>
                        </a:spcAft>
                      </a:pPr>
                      <a:r>
                        <a:rPr lang="tr-TR" sz="1800" b="1" dirty="0">
                          <a:effectLst/>
                        </a:rPr>
                        <a:t>Sınava Girdi</a:t>
                      </a:r>
                      <a:endParaRPr lang="tr-T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nchor="ctr"/>
                </a:tc>
                <a:tc>
                  <a:txBody>
                    <a:bodyPr/>
                    <a:lstStyle/>
                    <a:p>
                      <a:pPr algn="ctr">
                        <a:lnSpc>
                          <a:spcPct val="115000"/>
                        </a:lnSpc>
                        <a:spcAft>
                          <a:spcPts val="0"/>
                        </a:spcAft>
                      </a:pPr>
                      <a:r>
                        <a:rPr lang="tr-TR" sz="1800" b="1">
                          <a:effectLst/>
                        </a:rPr>
                        <a:t>Sınava Girmedi</a:t>
                      </a:r>
                      <a:endParaRPr lang="tr-TR" sz="1600" b="1">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nchor="ctr"/>
                </a:tc>
                <a:tc>
                  <a:txBody>
                    <a:bodyPr/>
                    <a:lstStyle/>
                    <a:p>
                      <a:pPr algn="ctr">
                        <a:lnSpc>
                          <a:spcPct val="115000"/>
                        </a:lnSpc>
                        <a:spcAft>
                          <a:spcPts val="0"/>
                        </a:spcAft>
                      </a:pPr>
                      <a:r>
                        <a:rPr lang="tr-TR" sz="1800" b="1">
                          <a:effectLst/>
                        </a:rPr>
                        <a:t>Sınava Girdi</a:t>
                      </a:r>
                      <a:endParaRPr lang="tr-TR" sz="1600" b="1">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nchor="ctr"/>
                </a:tc>
                <a:tc>
                  <a:txBody>
                    <a:bodyPr/>
                    <a:lstStyle/>
                    <a:p>
                      <a:pPr algn="ctr">
                        <a:lnSpc>
                          <a:spcPct val="115000"/>
                        </a:lnSpc>
                        <a:spcAft>
                          <a:spcPts val="0"/>
                        </a:spcAft>
                      </a:pPr>
                      <a:r>
                        <a:rPr lang="tr-TR" sz="1800" b="1" dirty="0">
                          <a:effectLst/>
                        </a:rPr>
                        <a:t>Sınava Girmedi</a:t>
                      </a:r>
                      <a:endParaRPr lang="tr-T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nchor="ctr"/>
                </a:tc>
                <a:tc>
                  <a:txBody>
                    <a:bodyPr/>
                    <a:lstStyle/>
                    <a:p>
                      <a:pPr algn="ctr">
                        <a:lnSpc>
                          <a:spcPct val="115000"/>
                        </a:lnSpc>
                        <a:spcAft>
                          <a:spcPts val="0"/>
                        </a:spcAft>
                      </a:pPr>
                      <a:r>
                        <a:rPr lang="tr-TR" sz="1800" b="1" dirty="0">
                          <a:effectLst/>
                        </a:rPr>
                        <a:t>Sınava Girdi</a:t>
                      </a:r>
                      <a:endParaRPr lang="tr-T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nchor="ctr"/>
                </a:tc>
                <a:tc>
                  <a:txBody>
                    <a:bodyPr/>
                    <a:lstStyle/>
                    <a:p>
                      <a:pPr algn="ctr">
                        <a:lnSpc>
                          <a:spcPct val="115000"/>
                        </a:lnSpc>
                        <a:spcAft>
                          <a:spcPts val="0"/>
                        </a:spcAft>
                      </a:pPr>
                      <a:r>
                        <a:rPr lang="tr-TR" sz="1800" b="1" dirty="0">
                          <a:effectLst/>
                        </a:rPr>
                        <a:t>Sınava Girmedi</a:t>
                      </a:r>
                      <a:endParaRPr lang="tr-T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nchor="ctr"/>
                </a:tc>
                <a:extLst>
                  <a:ext uri="{0D108BD9-81ED-4DB2-BD59-A6C34878D82A}">
                    <a16:rowId xmlns:a16="http://schemas.microsoft.com/office/drawing/2014/main" val="3804641255"/>
                  </a:ext>
                </a:extLst>
              </a:tr>
              <a:tr h="416458">
                <a:tc>
                  <a:txBody>
                    <a:bodyPr/>
                    <a:lstStyle/>
                    <a:p>
                      <a:pPr algn="ctr">
                        <a:lnSpc>
                          <a:spcPct val="115000"/>
                        </a:lnSpc>
                        <a:spcAft>
                          <a:spcPts val="0"/>
                        </a:spcAft>
                      </a:pPr>
                      <a:r>
                        <a:rPr lang="tr-TR" sz="1800" cap="all">
                          <a:effectLst/>
                        </a:rPr>
                        <a:t>1</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nchor="ctr"/>
                </a:tc>
                <a:tc>
                  <a:txBody>
                    <a:bodyPr/>
                    <a:lstStyle/>
                    <a:p>
                      <a:pPr>
                        <a:lnSpc>
                          <a:spcPct val="115000"/>
                        </a:lnSpc>
                        <a:spcAft>
                          <a:spcPts val="0"/>
                        </a:spcAft>
                      </a:pPr>
                      <a:r>
                        <a:rPr lang="tr-TR" sz="1800">
                          <a:effectLst/>
                        </a:rPr>
                        <a:t>220***</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dirty="0">
                          <a:effectLst/>
                        </a:rPr>
                        <a:t>Sınava Girdi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dirty="0">
                          <a:effectLst/>
                        </a:rPr>
                        <a:t>3</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a:effectLst/>
                        </a:rPr>
                        <a:t>Sınava Girmedi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extLst>
                  <a:ext uri="{0D108BD9-81ED-4DB2-BD59-A6C34878D82A}">
                    <a16:rowId xmlns:a16="http://schemas.microsoft.com/office/drawing/2014/main" val="3277274893"/>
                  </a:ext>
                </a:extLst>
              </a:tr>
              <a:tr h="646966">
                <a:tc>
                  <a:txBody>
                    <a:bodyPr/>
                    <a:lstStyle/>
                    <a:p>
                      <a:pPr algn="ctr">
                        <a:lnSpc>
                          <a:spcPct val="115000"/>
                        </a:lnSpc>
                        <a:spcAft>
                          <a:spcPts val="0"/>
                        </a:spcAft>
                      </a:pPr>
                      <a:r>
                        <a:rPr lang="tr-TR" sz="1800" cap="all">
                          <a:effectLst/>
                        </a:rPr>
                        <a:t>2</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nchor="ctr"/>
                </a:tc>
                <a:tc>
                  <a:txBody>
                    <a:bodyPr/>
                    <a:lstStyle/>
                    <a:p>
                      <a:pPr>
                        <a:lnSpc>
                          <a:spcPct val="115000"/>
                        </a:lnSpc>
                        <a:spcAft>
                          <a:spcPts val="0"/>
                        </a:spcAft>
                      </a:pPr>
                      <a:r>
                        <a:rPr lang="tr-TR" sz="1800">
                          <a:effectLst/>
                        </a:rPr>
                        <a:t>220***</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dirty="0">
                          <a:effectLst/>
                        </a:rPr>
                        <a:t>"Sınava Girmedi</a:t>
                      </a:r>
                      <a:endParaRPr lang="tr-TR" sz="1600" dirty="0">
                        <a:effectLst/>
                      </a:endParaRPr>
                    </a:p>
                    <a:p>
                      <a:pPr algn="ctr">
                        <a:lnSpc>
                          <a:spcPct val="115000"/>
                        </a:lnSpc>
                        <a:spcAft>
                          <a:spcPts val="0"/>
                        </a:spcAft>
                      </a:pPr>
                      <a:r>
                        <a:rPr lang="tr-TR" sz="1800" dirty="0">
                          <a:effectLst/>
                        </a:rPr>
                        <a:t>(Devamsız)"</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a:effectLst/>
                        </a:rPr>
                        <a:t>"Sınava Girmedi</a:t>
                      </a:r>
                      <a:endParaRPr lang="tr-TR" sz="1600">
                        <a:effectLst/>
                      </a:endParaRPr>
                    </a:p>
                    <a:p>
                      <a:pPr algn="ctr">
                        <a:lnSpc>
                          <a:spcPct val="115000"/>
                        </a:lnSpc>
                        <a:spcAft>
                          <a:spcPts val="0"/>
                        </a:spcAft>
                      </a:pPr>
                      <a:r>
                        <a:rPr lang="tr-TR" sz="1800">
                          <a:effectLst/>
                        </a:rPr>
                        <a:t>(Devamsız)"</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extLst>
                  <a:ext uri="{0D108BD9-81ED-4DB2-BD59-A6C34878D82A}">
                    <a16:rowId xmlns:a16="http://schemas.microsoft.com/office/drawing/2014/main" val="3016420739"/>
                  </a:ext>
                </a:extLst>
              </a:tr>
              <a:tr h="680416">
                <a:tc>
                  <a:txBody>
                    <a:bodyPr/>
                    <a:lstStyle/>
                    <a:p>
                      <a:pPr algn="ctr">
                        <a:lnSpc>
                          <a:spcPct val="115000"/>
                        </a:lnSpc>
                        <a:spcAft>
                          <a:spcPts val="0"/>
                        </a:spcAft>
                      </a:pPr>
                      <a:r>
                        <a:rPr lang="tr-TR" sz="1800" cap="all">
                          <a:effectLst/>
                        </a:rPr>
                        <a:t>3</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nchor="ctr"/>
                </a:tc>
                <a:tc>
                  <a:txBody>
                    <a:bodyPr/>
                    <a:lstStyle/>
                    <a:p>
                      <a:pPr>
                        <a:lnSpc>
                          <a:spcPct val="115000"/>
                        </a:lnSpc>
                        <a:spcAft>
                          <a:spcPts val="0"/>
                        </a:spcAft>
                      </a:pPr>
                      <a:r>
                        <a:rPr lang="tr-TR" sz="1800">
                          <a:effectLst/>
                        </a:rPr>
                        <a:t>220***</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dirty="0">
                          <a:effectLst/>
                        </a:rPr>
                        <a:t>"Sınava Girmedi</a:t>
                      </a:r>
                      <a:endParaRPr lang="tr-TR" sz="1600" dirty="0">
                        <a:effectLst/>
                      </a:endParaRPr>
                    </a:p>
                    <a:p>
                      <a:pPr algn="ctr">
                        <a:lnSpc>
                          <a:spcPct val="115000"/>
                        </a:lnSpc>
                        <a:spcAft>
                          <a:spcPts val="0"/>
                        </a:spcAft>
                      </a:pPr>
                      <a:r>
                        <a:rPr lang="tr-TR" sz="1800" dirty="0">
                          <a:effectLst/>
                        </a:rPr>
                        <a:t>(Devamsız)"</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dirty="0">
                          <a:effectLst/>
                        </a:rPr>
                        <a:t>"Sınava Girmedi</a:t>
                      </a:r>
                      <a:endParaRPr lang="tr-TR" sz="1600" dirty="0">
                        <a:effectLst/>
                      </a:endParaRPr>
                    </a:p>
                    <a:p>
                      <a:pPr algn="ctr">
                        <a:lnSpc>
                          <a:spcPct val="115000"/>
                        </a:lnSpc>
                        <a:spcAft>
                          <a:spcPts val="0"/>
                        </a:spcAft>
                      </a:pPr>
                      <a:r>
                        <a:rPr lang="tr-TR" sz="1800" dirty="0">
                          <a:effectLst/>
                        </a:rPr>
                        <a:t>(Devamsız)"</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extLst>
                  <a:ext uri="{0D108BD9-81ED-4DB2-BD59-A6C34878D82A}">
                    <a16:rowId xmlns:a16="http://schemas.microsoft.com/office/drawing/2014/main" val="784828705"/>
                  </a:ext>
                </a:extLst>
              </a:tr>
              <a:tr h="673094">
                <a:tc>
                  <a:txBody>
                    <a:bodyPr/>
                    <a:lstStyle/>
                    <a:p>
                      <a:pPr algn="ctr">
                        <a:lnSpc>
                          <a:spcPct val="115000"/>
                        </a:lnSpc>
                        <a:spcAft>
                          <a:spcPts val="0"/>
                        </a:spcAft>
                      </a:pPr>
                      <a:r>
                        <a:rPr lang="tr-TR" sz="1800" cap="all">
                          <a:effectLst/>
                        </a:rPr>
                        <a:t>4</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nchor="ctr"/>
                </a:tc>
                <a:tc>
                  <a:txBody>
                    <a:bodyPr/>
                    <a:lstStyle/>
                    <a:p>
                      <a:pPr>
                        <a:lnSpc>
                          <a:spcPct val="115000"/>
                        </a:lnSpc>
                        <a:spcAft>
                          <a:spcPts val="0"/>
                        </a:spcAft>
                      </a:pPr>
                      <a:r>
                        <a:rPr lang="tr-TR" sz="1800">
                          <a:effectLst/>
                        </a:rPr>
                        <a:t>230***</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a:effectLst/>
                        </a:rPr>
                        <a:t>"Sınava Girmedi</a:t>
                      </a:r>
                      <a:endParaRPr lang="tr-TR" sz="1600">
                        <a:effectLst/>
                      </a:endParaRPr>
                    </a:p>
                    <a:p>
                      <a:pPr algn="ctr">
                        <a:lnSpc>
                          <a:spcPct val="115000"/>
                        </a:lnSpc>
                        <a:spcAft>
                          <a:spcPts val="0"/>
                        </a:spcAft>
                      </a:pPr>
                      <a:r>
                        <a:rPr lang="tr-TR" sz="1800">
                          <a:effectLst/>
                        </a:rPr>
                        <a:t>(Devamsız)"</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dirty="0">
                          <a:effectLst/>
                        </a:rPr>
                        <a:t>"Sınava Girmedi</a:t>
                      </a:r>
                      <a:endParaRPr lang="tr-TR" sz="1600" dirty="0">
                        <a:effectLst/>
                      </a:endParaRPr>
                    </a:p>
                    <a:p>
                      <a:pPr algn="ctr">
                        <a:lnSpc>
                          <a:spcPct val="115000"/>
                        </a:lnSpc>
                        <a:spcAft>
                          <a:spcPts val="0"/>
                        </a:spcAft>
                      </a:pPr>
                      <a:r>
                        <a:rPr lang="tr-TR" sz="1800" dirty="0">
                          <a:effectLst/>
                        </a:rPr>
                        <a:t>(Devamsız)"</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extLst>
                  <a:ext uri="{0D108BD9-81ED-4DB2-BD59-A6C34878D82A}">
                    <a16:rowId xmlns:a16="http://schemas.microsoft.com/office/drawing/2014/main" val="2876922143"/>
                  </a:ext>
                </a:extLst>
              </a:tr>
              <a:tr h="674801">
                <a:tc>
                  <a:txBody>
                    <a:bodyPr/>
                    <a:lstStyle/>
                    <a:p>
                      <a:pPr algn="ctr">
                        <a:lnSpc>
                          <a:spcPct val="115000"/>
                        </a:lnSpc>
                        <a:spcAft>
                          <a:spcPts val="0"/>
                        </a:spcAft>
                      </a:pPr>
                      <a:r>
                        <a:rPr lang="tr-TR" sz="1800" cap="all">
                          <a:effectLst/>
                        </a:rPr>
                        <a:t>5</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nchor="ctr"/>
                </a:tc>
                <a:tc>
                  <a:txBody>
                    <a:bodyPr/>
                    <a:lstStyle/>
                    <a:p>
                      <a:pPr>
                        <a:lnSpc>
                          <a:spcPct val="115000"/>
                        </a:lnSpc>
                        <a:spcAft>
                          <a:spcPts val="0"/>
                        </a:spcAft>
                      </a:pPr>
                      <a:r>
                        <a:rPr lang="tr-TR" sz="1800">
                          <a:effectLst/>
                        </a:rPr>
                        <a:t>210***</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a:effectLst/>
                        </a:rPr>
                        <a:t>"Sınava Girmedi</a:t>
                      </a:r>
                      <a:endParaRPr lang="tr-TR" sz="1600">
                        <a:effectLst/>
                      </a:endParaRPr>
                    </a:p>
                    <a:p>
                      <a:pPr algn="ctr">
                        <a:lnSpc>
                          <a:spcPct val="115000"/>
                        </a:lnSpc>
                        <a:spcAft>
                          <a:spcPts val="0"/>
                        </a:spcAft>
                      </a:pPr>
                      <a:r>
                        <a:rPr lang="tr-TR" sz="1800">
                          <a:effectLst/>
                        </a:rPr>
                        <a:t>(Devamsız)"</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a:effectLst/>
                        </a:rPr>
                        <a:t>"Sınava Girmedi</a:t>
                      </a:r>
                      <a:endParaRPr lang="tr-TR" sz="1600">
                        <a:effectLst/>
                      </a:endParaRPr>
                    </a:p>
                    <a:p>
                      <a:pPr algn="ctr">
                        <a:lnSpc>
                          <a:spcPct val="115000"/>
                        </a:lnSpc>
                        <a:spcAft>
                          <a:spcPts val="0"/>
                        </a:spcAft>
                      </a:pPr>
                      <a:r>
                        <a:rPr lang="tr-TR" sz="1800">
                          <a:effectLst/>
                        </a:rPr>
                        <a:t>(Devamsız)"</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extLst>
                  <a:ext uri="{0D108BD9-81ED-4DB2-BD59-A6C34878D82A}">
                    <a16:rowId xmlns:a16="http://schemas.microsoft.com/office/drawing/2014/main" val="1079215714"/>
                  </a:ext>
                </a:extLst>
              </a:tr>
              <a:tr h="684000">
                <a:tc>
                  <a:txBody>
                    <a:bodyPr/>
                    <a:lstStyle/>
                    <a:p>
                      <a:pPr algn="ctr">
                        <a:lnSpc>
                          <a:spcPct val="115000"/>
                        </a:lnSpc>
                        <a:spcAft>
                          <a:spcPts val="0"/>
                        </a:spcAft>
                      </a:pPr>
                      <a:r>
                        <a:rPr lang="tr-TR" sz="1800" cap="all" dirty="0">
                          <a:effectLst/>
                        </a:rPr>
                        <a:t>6</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nchor="ctr"/>
                </a:tc>
                <a:tc>
                  <a:txBody>
                    <a:bodyPr/>
                    <a:lstStyle/>
                    <a:p>
                      <a:pPr>
                        <a:lnSpc>
                          <a:spcPct val="115000"/>
                        </a:lnSpc>
                        <a:spcAft>
                          <a:spcPts val="0"/>
                        </a:spcAft>
                      </a:pPr>
                      <a:r>
                        <a:rPr lang="tr-TR" sz="1800" dirty="0">
                          <a:effectLst/>
                        </a:rPr>
                        <a:t>156***</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dirty="0">
                          <a:effectLst/>
                        </a:rPr>
                        <a:t>"Sınava Girmedi</a:t>
                      </a:r>
                      <a:endParaRPr lang="tr-TR" sz="1600" dirty="0">
                        <a:effectLst/>
                      </a:endParaRPr>
                    </a:p>
                    <a:p>
                      <a:pPr algn="ctr">
                        <a:lnSpc>
                          <a:spcPct val="115000"/>
                        </a:lnSpc>
                        <a:spcAft>
                          <a:spcPts val="0"/>
                        </a:spcAft>
                      </a:pPr>
                      <a:r>
                        <a:rPr lang="tr-TR" sz="1800" dirty="0">
                          <a:effectLst/>
                        </a:rPr>
                        <a:t>(Devamsız)"</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dirty="0">
                          <a:effectLst/>
                        </a:rPr>
                        <a:t>"Sınava Girmedi</a:t>
                      </a:r>
                      <a:endParaRPr lang="tr-TR" sz="1600" dirty="0">
                        <a:effectLst/>
                      </a:endParaRPr>
                    </a:p>
                    <a:p>
                      <a:pPr algn="ctr">
                        <a:lnSpc>
                          <a:spcPct val="115000"/>
                        </a:lnSpc>
                        <a:spcAft>
                          <a:spcPts val="0"/>
                        </a:spcAft>
                      </a:pPr>
                      <a:r>
                        <a:rPr lang="tr-TR" sz="1800" dirty="0">
                          <a:effectLst/>
                        </a:rPr>
                        <a:t>(Devamsız)"</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tc>
                  <a:txBody>
                    <a:bodyPr/>
                    <a:lstStyle/>
                    <a:p>
                      <a:pPr algn="ctr">
                        <a:lnSpc>
                          <a:spcPct val="115000"/>
                        </a:lnSpc>
                        <a:spcAft>
                          <a:spcPts val="0"/>
                        </a:spcAft>
                      </a:pPr>
                      <a:r>
                        <a:rPr lang="tr-TR" sz="18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414" marR="54414" marT="0" marB="0"/>
                </a:tc>
                <a:extLst>
                  <a:ext uri="{0D108BD9-81ED-4DB2-BD59-A6C34878D82A}">
                    <a16:rowId xmlns:a16="http://schemas.microsoft.com/office/drawing/2014/main" val="1691557333"/>
                  </a:ext>
                </a:extLst>
              </a:tr>
            </a:tbl>
          </a:graphicData>
        </a:graphic>
      </p:graphicFrame>
    </p:spTree>
    <p:extLst>
      <p:ext uri="{BB962C8B-B14F-4D97-AF65-F5344CB8AC3E}">
        <p14:creationId xmlns:p14="http://schemas.microsoft.com/office/powerpoint/2010/main" val="3800774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3600" b="1" cap="all"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Sınav sorularının dağılımı </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851080325"/>
              </p:ext>
            </p:extLst>
          </p:nvPr>
        </p:nvGraphicFramePr>
        <p:xfrm>
          <a:off x="924910" y="1690687"/>
          <a:ext cx="10428890" cy="4894111"/>
        </p:xfrm>
        <a:graphic>
          <a:graphicData uri="http://schemas.openxmlformats.org/drawingml/2006/table">
            <a:tbl>
              <a:tblPr bandRow="1"/>
              <a:tblGrid>
                <a:gridCol w="3668111">
                  <a:extLst>
                    <a:ext uri="{9D8B030D-6E8A-4147-A177-3AD203B41FA5}">
                      <a16:colId xmlns:a16="http://schemas.microsoft.com/office/drawing/2014/main" val="4119914943"/>
                    </a:ext>
                  </a:extLst>
                </a:gridCol>
                <a:gridCol w="2028496">
                  <a:extLst>
                    <a:ext uri="{9D8B030D-6E8A-4147-A177-3AD203B41FA5}">
                      <a16:colId xmlns:a16="http://schemas.microsoft.com/office/drawing/2014/main" val="793649266"/>
                    </a:ext>
                  </a:extLst>
                </a:gridCol>
                <a:gridCol w="1723697">
                  <a:extLst>
                    <a:ext uri="{9D8B030D-6E8A-4147-A177-3AD203B41FA5}">
                      <a16:colId xmlns:a16="http://schemas.microsoft.com/office/drawing/2014/main" val="2852462621"/>
                    </a:ext>
                  </a:extLst>
                </a:gridCol>
                <a:gridCol w="3008586">
                  <a:extLst>
                    <a:ext uri="{9D8B030D-6E8A-4147-A177-3AD203B41FA5}">
                      <a16:colId xmlns:a16="http://schemas.microsoft.com/office/drawing/2014/main" val="1110152644"/>
                    </a:ext>
                  </a:extLst>
                </a:gridCol>
              </a:tblGrid>
              <a:tr h="843072">
                <a:tc>
                  <a:txBody>
                    <a:bodyPr/>
                    <a:lstStyle/>
                    <a:p>
                      <a:pPr>
                        <a:lnSpc>
                          <a:spcPct val="115000"/>
                        </a:lnSpc>
                        <a:spcAft>
                          <a:spcPts val="0"/>
                        </a:spcAft>
                      </a:pPr>
                      <a:r>
                        <a:rPr lang="tr-TR"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Dersler</a:t>
                      </a:r>
                      <a:endParaRPr lang="tr-TR"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A7BFDE"/>
                    </a:solidFill>
                  </a:tcPr>
                </a:tc>
                <a:tc>
                  <a:txBody>
                    <a:bodyPr/>
                    <a:lstStyle/>
                    <a:p>
                      <a:pPr algn="ctr">
                        <a:lnSpc>
                          <a:spcPct val="115000"/>
                        </a:lnSpc>
                        <a:spcAft>
                          <a:spcPts val="0"/>
                        </a:spcAft>
                      </a:pPr>
                      <a:r>
                        <a:rPr lang="tr-TR" sz="3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Teorik Puan</a:t>
                      </a:r>
                      <a:endParaRPr lang="tr-TR" sz="2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A7BFDE"/>
                    </a:solidFill>
                  </a:tcPr>
                </a:tc>
                <a:tc>
                  <a:txBody>
                    <a:bodyPr/>
                    <a:lstStyle/>
                    <a:p>
                      <a:pPr algn="ctr">
                        <a:lnSpc>
                          <a:spcPct val="115000"/>
                        </a:lnSpc>
                        <a:spcAft>
                          <a:spcPts val="0"/>
                        </a:spcAft>
                      </a:pPr>
                      <a:r>
                        <a:rPr lang="tr-TR" sz="3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Pratik Puan</a:t>
                      </a:r>
                      <a:endParaRPr lang="tr-TR" sz="2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A7BFDE"/>
                    </a:solidFill>
                  </a:tcPr>
                </a:tc>
                <a:tc>
                  <a:txBody>
                    <a:bodyPr/>
                    <a:lstStyle/>
                    <a:p>
                      <a:pPr algn="ctr">
                        <a:lnSpc>
                          <a:spcPct val="115000"/>
                        </a:lnSpc>
                        <a:spcAft>
                          <a:spcPts val="0"/>
                        </a:spcAft>
                      </a:pPr>
                      <a:r>
                        <a:rPr lang="tr-TR" sz="3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Teorik +Pratik Puan</a:t>
                      </a:r>
                      <a:endParaRPr lang="tr-TR" sz="2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A7BFDE"/>
                    </a:solidFill>
                  </a:tcPr>
                </a:tc>
                <a:extLst>
                  <a:ext uri="{0D108BD9-81ED-4DB2-BD59-A6C34878D82A}">
                    <a16:rowId xmlns:a16="http://schemas.microsoft.com/office/drawing/2014/main" val="546241574"/>
                  </a:ext>
                </a:extLst>
              </a:tr>
              <a:tr h="538921">
                <a:tc>
                  <a:txBody>
                    <a:bodyPr/>
                    <a:lstStyle/>
                    <a:p>
                      <a:pPr fontAlgn="ctr">
                        <a:spcAft>
                          <a:spcPts val="0"/>
                        </a:spcAft>
                      </a:pPr>
                      <a:r>
                        <a:rPr lang="tr-TR" sz="2400" kern="12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Tıbbi Mikrobiyoloji</a:t>
                      </a:r>
                      <a:endParaRPr lang="tr-TR" sz="24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spcAft>
                          <a:spcPts val="0"/>
                        </a:spcAft>
                      </a:pPr>
                      <a:r>
                        <a:rPr lang="tr-TR" sz="2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a:t>
                      </a:r>
                      <a:endParaRPr lang="tr-TR" sz="24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a:lnSpc>
                          <a:spcPct val="115000"/>
                        </a:lnSpc>
                        <a:spcAft>
                          <a:spcPts val="0"/>
                        </a:spcAft>
                      </a:pPr>
                      <a:r>
                        <a:rPr lang="tr-TR"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tr-TR" sz="24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spcAft>
                          <a:spcPts val="0"/>
                        </a:spcAft>
                      </a:pPr>
                      <a:r>
                        <a:rPr lang="tr-TR" sz="2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a:t>
                      </a:r>
                      <a:endParaRPr lang="tr-TR" sz="240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extLst>
                  <a:ext uri="{0D108BD9-81ED-4DB2-BD59-A6C34878D82A}">
                    <a16:rowId xmlns:a16="http://schemas.microsoft.com/office/drawing/2014/main" val="3953507195"/>
                  </a:ext>
                </a:extLst>
              </a:tr>
              <a:tr h="538921">
                <a:tc>
                  <a:txBody>
                    <a:bodyPr/>
                    <a:lstStyle/>
                    <a:p>
                      <a:pPr fontAlgn="ctr">
                        <a:spcAft>
                          <a:spcPts val="0"/>
                        </a:spcAft>
                      </a:pPr>
                      <a:r>
                        <a:rPr lang="tr-TR" sz="2400" kern="120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Anatomi</a:t>
                      </a:r>
                      <a:endParaRPr lang="tr-TR" sz="240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spcAft>
                          <a:spcPts val="0"/>
                        </a:spcAft>
                      </a:pPr>
                      <a:r>
                        <a:rPr lang="tr-TR" sz="2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a:t>
                      </a:r>
                      <a:endParaRPr lang="tr-TR" sz="24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a:lnSpc>
                          <a:spcPct val="115000"/>
                        </a:lnSpc>
                        <a:spcAft>
                          <a:spcPts val="0"/>
                        </a:spcAft>
                      </a:pPr>
                      <a:r>
                        <a:rPr lang="tr-TR"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tr-TR"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spcAft>
                          <a:spcPts val="0"/>
                        </a:spcAft>
                      </a:pPr>
                      <a:r>
                        <a:rPr lang="tr-TR" sz="2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23</a:t>
                      </a:r>
                      <a:endParaRPr lang="tr-TR" sz="240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extLst>
                  <a:ext uri="{0D108BD9-81ED-4DB2-BD59-A6C34878D82A}">
                    <a16:rowId xmlns:a16="http://schemas.microsoft.com/office/drawing/2014/main" val="3659836202"/>
                  </a:ext>
                </a:extLst>
              </a:tr>
              <a:tr h="538921">
                <a:tc>
                  <a:txBody>
                    <a:bodyPr/>
                    <a:lstStyle/>
                    <a:p>
                      <a:pPr fontAlgn="ctr">
                        <a:spcAft>
                          <a:spcPts val="0"/>
                        </a:spcAft>
                      </a:pPr>
                      <a:r>
                        <a:rPr lang="tr-TR" sz="2400" kern="120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İmmünoloji</a:t>
                      </a:r>
                      <a:endParaRPr lang="tr-TR" sz="240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spcAft>
                          <a:spcPts val="0"/>
                        </a:spcAft>
                      </a:pPr>
                      <a:r>
                        <a:rPr lang="tr-TR" sz="2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a:t>
                      </a:r>
                      <a:endParaRPr lang="tr-TR" sz="240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a:lnSpc>
                          <a:spcPct val="115000"/>
                        </a:lnSpc>
                        <a:spcAft>
                          <a:spcPts val="0"/>
                        </a:spcAft>
                      </a:pPr>
                      <a:r>
                        <a:rPr lang="tr-TR"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tr-TR" sz="24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spcAft>
                          <a:spcPts val="0"/>
                        </a:spcAft>
                      </a:pPr>
                      <a:r>
                        <a:rPr lang="tr-TR"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a:t>
                      </a:r>
                      <a:endParaRPr lang="tr-TR" sz="24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extLst>
                  <a:ext uri="{0D108BD9-81ED-4DB2-BD59-A6C34878D82A}">
                    <a16:rowId xmlns:a16="http://schemas.microsoft.com/office/drawing/2014/main" val="759117695"/>
                  </a:ext>
                </a:extLst>
              </a:tr>
              <a:tr h="538921">
                <a:tc>
                  <a:txBody>
                    <a:bodyPr/>
                    <a:lstStyle/>
                    <a:p>
                      <a:pPr fontAlgn="ctr">
                        <a:spcAft>
                          <a:spcPts val="0"/>
                        </a:spcAft>
                      </a:pPr>
                      <a:r>
                        <a:rPr lang="tr-TR" sz="2400" kern="120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Tıbbi Biyokimya</a:t>
                      </a:r>
                      <a:endParaRPr lang="tr-TR" sz="240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spcAft>
                          <a:spcPts val="0"/>
                        </a:spcAft>
                      </a:pPr>
                      <a:r>
                        <a:rPr lang="tr-TR" sz="2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a:t>
                      </a:r>
                      <a:endParaRPr lang="tr-TR" sz="240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a:lnSpc>
                          <a:spcPct val="115000"/>
                        </a:lnSpc>
                        <a:spcAft>
                          <a:spcPts val="0"/>
                        </a:spcAft>
                      </a:pPr>
                      <a:r>
                        <a:rPr lang="tr-TR"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tr-TR" sz="24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spcAft>
                          <a:spcPts val="0"/>
                        </a:spcAft>
                      </a:pPr>
                      <a:r>
                        <a:rPr lang="tr-TR"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a:t>
                      </a:r>
                      <a:endParaRPr lang="tr-TR" sz="24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extLst>
                  <a:ext uri="{0D108BD9-81ED-4DB2-BD59-A6C34878D82A}">
                    <a16:rowId xmlns:a16="http://schemas.microsoft.com/office/drawing/2014/main" val="3935833378"/>
                  </a:ext>
                </a:extLst>
              </a:tr>
              <a:tr h="538921">
                <a:tc>
                  <a:txBody>
                    <a:bodyPr/>
                    <a:lstStyle/>
                    <a:p>
                      <a:pPr fontAlgn="ctr">
                        <a:spcAft>
                          <a:spcPts val="0"/>
                        </a:spcAft>
                      </a:pPr>
                      <a:r>
                        <a:rPr lang="tr-TR" sz="2400" kern="120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Fizyoloji</a:t>
                      </a:r>
                      <a:endParaRPr lang="tr-TR" sz="240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spcAft>
                          <a:spcPts val="0"/>
                        </a:spcAft>
                      </a:pPr>
                      <a:r>
                        <a:rPr lang="tr-TR" sz="2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a:t>
                      </a:r>
                      <a:endParaRPr lang="tr-TR" sz="240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a:lnSpc>
                          <a:spcPct val="115000"/>
                        </a:lnSpc>
                        <a:spcAft>
                          <a:spcPts val="0"/>
                        </a:spcAft>
                      </a:pPr>
                      <a:r>
                        <a:rPr lang="tr-TR" sz="2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tr-TR" sz="240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spcAft>
                          <a:spcPts val="0"/>
                        </a:spcAft>
                      </a:pPr>
                      <a:r>
                        <a:rPr lang="tr-TR"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a:t>
                      </a:r>
                      <a:endParaRPr lang="tr-TR" sz="24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extLst>
                  <a:ext uri="{0D108BD9-81ED-4DB2-BD59-A6C34878D82A}">
                    <a16:rowId xmlns:a16="http://schemas.microsoft.com/office/drawing/2014/main" val="846716320"/>
                  </a:ext>
                </a:extLst>
              </a:tr>
              <a:tr h="538921">
                <a:tc>
                  <a:txBody>
                    <a:bodyPr/>
                    <a:lstStyle/>
                    <a:p>
                      <a:pPr fontAlgn="ctr">
                        <a:spcAft>
                          <a:spcPts val="0"/>
                        </a:spcAft>
                      </a:pPr>
                      <a:r>
                        <a:rPr lang="tr-TR" sz="2400" kern="120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Histoloji ve Embriyoloji</a:t>
                      </a:r>
                      <a:endParaRPr lang="tr-TR" sz="240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spcAft>
                          <a:spcPts val="0"/>
                        </a:spcAft>
                      </a:pPr>
                      <a:r>
                        <a:rPr lang="tr-TR" sz="24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a:t>
                      </a:r>
                      <a:endParaRPr lang="tr-TR" sz="240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a:lnSpc>
                          <a:spcPct val="115000"/>
                        </a:lnSpc>
                        <a:spcAft>
                          <a:spcPts val="0"/>
                        </a:spcAft>
                      </a:pPr>
                      <a:r>
                        <a:rPr lang="tr-TR" sz="24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lang="tr-TR" sz="240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spcAft>
                          <a:spcPts val="0"/>
                        </a:spcAft>
                      </a:pPr>
                      <a:r>
                        <a:rPr lang="tr-TR" sz="2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17</a:t>
                      </a:r>
                      <a:endParaRPr lang="tr-TR" sz="24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extLst>
                  <a:ext uri="{0D108BD9-81ED-4DB2-BD59-A6C34878D82A}">
                    <a16:rowId xmlns:a16="http://schemas.microsoft.com/office/drawing/2014/main" val="4025550202"/>
                  </a:ext>
                </a:extLst>
              </a:tr>
              <a:tr h="538921">
                <a:tc>
                  <a:txBody>
                    <a:bodyPr/>
                    <a:lstStyle/>
                    <a:p>
                      <a:pPr fontAlgn="ctr">
                        <a:spcAft>
                          <a:spcPts val="0"/>
                        </a:spcAft>
                      </a:pPr>
                      <a:r>
                        <a:rPr lang="tr-TR" sz="2400" b="1" kern="120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GENEL TOPLAM</a:t>
                      </a:r>
                      <a:endParaRPr lang="tr-TR" sz="240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95B3D7"/>
                    </a:solidFill>
                  </a:tcPr>
                </a:tc>
                <a:tc>
                  <a:txBody>
                    <a:bodyPr/>
                    <a:lstStyle/>
                    <a:p>
                      <a:pPr algn="ctr" fontAlgn="ctr">
                        <a:spcAft>
                          <a:spcPts val="0"/>
                        </a:spcAft>
                      </a:pPr>
                      <a:r>
                        <a:rPr lang="tr-TR" sz="24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82x1,0122</a:t>
                      </a:r>
                      <a:endParaRPr lang="tr-TR" sz="24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95B3D7"/>
                    </a:solidFill>
                  </a:tcPr>
                </a:tc>
                <a:tc>
                  <a:txBody>
                    <a:bodyPr/>
                    <a:lstStyle/>
                    <a:p>
                      <a:pPr algn="ctr">
                        <a:lnSpc>
                          <a:spcPct val="115000"/>
                        </a:lnSpc>
                        <a:spcAft>
                          <a:spcPts val="0"/>
                        </a:spcAft>
                      </a:pPr>
                      <a:r>
                        <a:rPr lang="tr-TR"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a:t>
                      </a:r>
                      <a:endParaRPr lang="tr-TR"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95B3D7"/>
                    </a:solidFill>
                  </a:tcPr>
                </a:tc>
                <a:tc>
                  <a:txBody>
                    <a:bodyPr/>
                    <a:lstStyle/>
                    <a:p>
                      <a:pPr algn="ctr" fontAlgn="ctr">
                        <a:spcAft>
                          <a:spcPts val="0"/>
                        </a:spcAft>
                      </a:pPr>
                      <a:r>
                        <a:rPr lang="tr-TR" sz="24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100</a:t>
                      </a:r>
                      <a:endParaRPr lang="tr-TR" sz="24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95B3D7"/>
                    </a:solidFill>
                  </a:tcPr>
                </a:tc>
                <a:extLst>
                  <a:ext uri="{0D108BD9-81ED-4DB2-BD59-A6C34878D82A}">
                    <a16:rowId xmlns:a16="http://schemas.microsoft.com/office/drawing/2014/main" val="3371456004"/>
                  </a:ext>
                </a:extLst>
              </a:tr>
            </a:tbl>
          </a:graphicData>
        </a:graphic>
      </p:graphicFrame>
    </p:spTree>
    <p:extLst>
      <p:ext uri="{BB962C8B-B14F-4D97-AF65-F5344CB8AC3E}">
        <p14:creationId xmlns:p14="http://schemas.microsoft.com/office/powerpoint/2010/main" val="4095693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580806"/>
          </a:xfrm>
        </p:spPr>
        <p:txBody>
          <a:bodyPr>
            <a:normAutofit fontScale="90000"/>
          </a:bodyPr>
          <a:lstStyle/>
          <a:p>
            <a:r>
              <a:rPr lang="tr-TR" sz="3600" b="1" dirty="0" smtClean="0">
                <a:latin typeface="Times New Roman" panose="02020603050405020304" pitchFamily="18" charset="0"/>
                <a:cs typeface="Times New Roman" panose="02020603050405020304" pitchFamily="18" charset="0"/>
              </a:rPr>
              <a:t>ORTALAMA</a:t>
            </a:r>
            <a:endParaRPr lang="tr-TR" sz="3600" b="1" dirty="0">
              <a:latin typeface="Times New Roman" panose="02020603050405020304" pitchFamily="18" charset="0"/>
              <a:cs typeface="Times New Roman" panose="02020603050405020304" pitchFamily="18" charset="0"/>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090677680"/>
              </p:ext>
            </p:extLst>
          </p:nvPr>
        </p:nvGraphicFramePr>
        <p:xfrm>
          <a:off x="722586" y="1303281"/>
          <a:ext cx="10515600" cy="5376550"/>
        </p:xfrm>
        <a:graphic>
          <a:graphicData uri="http://schemas.openxmlformats.org/drawingml/2006/table">
            <a:tbl>
              <a:tblPr firstRow="1" bandRow="1"/>
              <a:tblGrid>
                <a:gridCol w="8715329">
                  <a:extLst>
                    <a:ext uri="{9D8B030D-6E8A-4147-A177-3AD203B41FA5}">
                      <a16:colId xmlns:a16="http://schemas.microsoft.com/office/drawing/2014/main" val="1236340741"/>
                    </a:ext>
                  </a:extLst>
                </a:gridCol>
                <a:gridCol w="1800271">
                  <a:extLst>
                    <a:ext uri="{9D8B030D-6E8A-4147-A177-3AD203B41FA5}">
                      <a16:colId xmlns:a16="http://schemas.microsoft.com/office/drawing/2014/main" val="974372488"/>
                    </a:ext>
                  </a:extLst>
                </a:gridCol>
              </a:tblGrid>
              <a:tr h="546002">
                <a:tc>
                  <a:txBody>
                    <a:bodyPr/>
                    <a:lstStyle/>
                    <a:p>
                      <a:pPr algn="r">
                        <a:lnSpc>
                          <a:spcPct val="115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YILLARA GÖRE İLGİLİ KURULDAKİ BAŞARI DURUMU GENEL ORTALAMA</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CB4CC"/>
                    </a:solidFill>
                  </a:tcPr>
                </a:tc>
                <a:tc>
                  <a:txBody>
                    <a:bodyPr/>
                    <a:lstStyle/>
                    <a:p>
                      <a:pPr algn="ctr">
                        <a:lnSpc>
                          <a:spcPct val="115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PUAN</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CB4CC"/>
                    </a:solidFill>
                  </a:tcPr>
                </a:tc>
                <a:extLst>
                  <a:ext uri="{0D108BD9-81ED-4DB2-BD59-A6C34878D82A}">
                    <a16:rowId xmlns:a16="http://schemas.microsoft.com/office/drawing/2014/main" val="1094832816"/>
                  </a:ext>
                </a:extLst>
              </a:tr>
              <a:tr h="424461">
                <a:tc>
                  <a:txBody>
                    <a:bodyPr/>
                    <a:lstStyle/>
                    <a:p>
                      <a:pPr marR="36195" algn="r">
                        <a:lnSpc>
                          <a:spcPct val="115000"/>
                        </a:lnSpc>
                        <a:spcAft>
                          <a:spcPts val="0"/>
                        </a:spcAft>
                      </a:pPr>
                      <a:r>
                        <a:rPr lang="tr-TR" sz="2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2023-2024 III. DERS KURULU GENEL ORTALAMA              </a:t>
                      </a:r>
                      <a:endParaRPr lang="tr-T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6670" marR="2667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tc>
                  <a:txBody>
                    <a:bodyPr/>
                    <a:lstStyle/>
                    <a:p>
                      <a:pPr algn="ctr">
                        <a:lnSpc>
                          <a:spcPct val="115000"/>
                        </a:lnSpc>
                      </a:pPr>
                      <a:r>
                        <a:rPr lang="tr-TR" sz="2400" dirty="0">
                          <a:effectLst/>
                          <a:latin typeface="+mn-lt"/>
                          <a:ea typeface="Times New Roman" panose="02020603050405020304" pitchFamily="18" charset="0"/>
                          <a:cs typeface="Times New Roman" panose="02020603050405020304" pitchFamily="18" charset="0"/>
                        </a:rPr>
                        <a:t>54,64</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extLst>
                  <a:ext uri="{0D108BD9-81ED-4DB2-BD59-A6C34878D82A}">
                    <a16:rowId xmlns:a16="http://schemas.microsoft.com/office/drawing/2014/main" val="3966247963"/>
                  </a:ext>
                </a:extLst>
              </a:tr>
              <a:tr h="424461">
                <a:tc>
                  <a:txBody>
                    <a:bodyPr/>
                    <a:lstStyle/>
                    <a:p>
                      <a:pPr marR="36195" algn="r">
                        <a:lnSpc>
                          <a:spcPct val="115000"/>
                        </a:lnSpc>
                        <a:spcAft>
                          <a:spcPts val="0"/>
                        </a:spcAft>
                      </a:pPr>
                      <a:r>
                        <a:rPr lang="tr-TR" sz="2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2022-2023 III. DERS KURULU GENEL ORTALAMA              </a:t>
                      </a:r>
                      <a:endParaRPr lang="tr-T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6670" marR="2667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a:lnSpc>
                          <a:spcPct val="115000"/>
                        </a:lnSpc>
                      </a:pPr>
                      <a:r>
                        <a:rPr lang="tr-TR" sz="2400" dirty="0">
                          <a:effectLst/>
                          <a:latin typeface="+mn-lt"/>
                          <a:ea typeface="Times New Roman" panose="02020603050405020304" pitchFamily="18" charset="0"/>
                          <a:cs typeface="Times New Roman" panose="02020603050405020304" pitchFamily="18" charset="0"/>
                        </a:rPr>
                        <a:t>67,0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104417761"/>
                  </a:ext>
                </a:extLst>
              </a:tr>
              <a:tr h="424461">
                <a:tc>
                  <a:txBody>
                    <a:bodyPr/>
                    <a:lstStyle/>
                    <a:p>
                      <a:pPr marR="36195" algn="r">
                        <a:lnSpc>
                          <a:spcPct val="115000"/>
                        </a:lnSpc>
                        <a:spcAft>
                          <a:spcPts val="0"/>
                        </a:spcAft>
                      </a:pPr>
                      <a:r>
                        <a:rPr lang="tr-TR" sz="2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2021-2022 III. DERS KURULU GENEL ORTALAMA              </a:t>
                      </a:r>
                      <a:endParaRPr lang="tr-T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6670" marR="2667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tc>
                  <a:txBody>
                    <a:bodyPr/>
                    <a:lstStyle/>
                    <a:p>
                      <a:pPr algn="ctr">
                        <a:lnSpc>
                          <a:spcPct val="115000"/>
                        </a:lnSpc>
                        <a:spcAft>
                          <a:spcPts val="0"/>
                        </a:spcAft>
                      </a:pPr>
                      <a:r>
                        <a:rPr lang="tr-TR" sz="2400" dirty="0">
                          <a:effectLst/>
                          <a:latin typeface="+mn-lt"/>
                          <a:ea typeface="Times New Roman" panose="02020603050405020304" pitchFamily="18" charset="0"/>
                          <a:cs typeface="Times New Roman" panose="02020603050405020304" pitchFamily="18" charset="0"/>
                        </a:rPr>
                        <a:t>56,1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extLst>
                  <a:ext uri="{0D108BD9-81ED-4DB2-BD59-A6C34878D82A}">
                    <a16:rowId xmlns:a16="http://schemas.microsoft.com/office/drawing/2014/main" val="1948830106"/>
                  </a:ext>
                </a:extLst>
              </a:tr>
              <a:tr h="444281">
                <a:tc>
                  <a:txBody>
                    <a:bodyPr/>
                    <a:lstStyle/>
                    <a:p>
                      <a:pPr marR="36195" algn="r">
                        <a:lnSpc>
                          <a:spcPct val="115000"/>
                        </a:lnSpc>
                        <a:spcAft>
                          <a:spcPts val="0"/>
                        </a:spcAft>
                      </a:pPr>
                      <a:r>
                        <a:rPr lang="tr-TR" sz="2400" u="sng"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2020-2021 III. DERS KURULU GENEL ORTALAMA</a:t>
                      </a:r>
                      <a:endParaRPr lang="tr-T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6670" marR="2667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tc>
                  <a:txBody>
                    <a:bodyPr/>
                    <a:lstStyle/>
                    <a:p>
                      <a:pPr algn="ctr">
                        <a:lnSpc>
                          <a:spcPct val="115000"/>
                        </a:lnSpc>
                        <a:spcAft>
                          <a:spcPts val="0"/>
                        </a:spcAft>
                      </a:pPr>
                      <a:r>
                        <a:rPr lang="tr-TR" sz="2400" u="sng" dirty="0">
                          <a:effectLst/>
                          <a:latin typeface="+mn-lt"/>
                          <a:ea typeface="Calibri" panose="020F0502020204030204" pitchFamily="34" charset="0"/>
                          <a:cs typeface="Times New Roman" panose="02020603050405020304" pitchFamily="18" charset="0"/>
                        </a:rPr>
                        <a:t>72,9</a:t>
                      </a:r>
                      <a:endParaRPr lang="tr-TR" sz="2400" dirty="0">
                        <a:effectLst/>
                        <a:latin typeface="+mn-lt"/>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extLst>
                  <a:ext uri="{0D108BD9-81ED-4DB2-BD59-A6C34878D82A}">
                    <a16:rowId xmlns:a16="http://schemas.microsoft.com/office/drawing/2014/main" val="1805037687"/>
                  </a:ext>
                </a:extLst>
              </a:tr>
              <a:tr h="444281">
                <a:tc>
                  <a:txBody>
                    <a:bodyPr/>
                    <a:lstStyle/>
                    <a:p>
                      <a:pPr marR="36195" algn="r">
                        <a:lnSpc>
                          <a:spcPct val="115000"/>
                        </a:lnSpc>
                        <a:spcAft>
                          <a:spcPts val="0"/>
                        </a:spcAft>
                      </a:pPr>
                      <a:r>
                        <a:rPr lang="tr-TR" sz="2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2019-2020 III. DERS KURULU GENEL ORTALAMA</a:t>
                      </a:r>
                      <a:endParaRPr lang="tr-T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6670" marR="2667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tc>
                  <a:txBody>
                    <a:bodyPr/>
                    <a:lstStyle/>
                    <a:p>
                      <a:pPr algn="ctr">
                        <a:lnSpc>
                          <a:spcPct val="115000"/>
                        </a:lnSpc>
                        <a:spcAft>
                          <a:spcPts val="0"/>
                        </a:spcAft>
                      </a:pPr>
                      <a:r>
                        <a:rPr lang="tr-TR" sz="2400" dirty="0">
                          <a:effectLst/>
                          <a:latin typeface="+mn-lt"/>
                          <a:ea typeface="Calibri" panose="020F0502020204030204" pitchFamily="34" charset="0"/>
                          <a:cs typeface="Times New Roman" panose="02020603050405020304" pitchFamily="18" charset="0"/>
                        </a:rPr>
                        <a:t>64,1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extLst>
                  <a:ext uri="{0D108BD9-81ED-4DB2-BD59-A6C34878D82A}">
                    <a16:rowId xmlns:a16="http://schemas.microsoft.com/office/drawing/2014/main" val="3770383433"/>
                  </a:ext>
                </a:extLst>
              </a:tr>
              <a:tr h="444281">
                <a:tc>
                  <a:txBody>
                    <a:bodyPr/>
                    <a:lstStyle/>
                    <a:p>
                      <a:pPr algn="r">
                        <a:lnSpc>
                          <a:spcPct val="115000"/>
                        </a:lnSpc>
                        <a:spcAft>
                          <a:spcPts val="0"/>
                        </a:spcAft>
                      </a:pPr>
                      <a:r>
                        <a:rPr lang="tr-TR" sz="2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2018-2019 III. DERS KURULU GENEL ORTALAMA</a:t>
                      </a:r>
                      <a:endParaRPr lang="tr-T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tc>
                  <a:txBody>
                    <a:bodyPr/>
                    <a:lstStyle/>
                    <a:p>
                      <a:pPr algn="ctr">
                        <a:lnSpc>
                          <a:spcPct val="115000"/>
                        </a:lnSpc>
                        <a:spcAft>
                          <a:spcPts val="0"/>
                        </a:spcAft>
                      </a:pPr>
                      <a:r>
                        <a:rPr lang="tr-TR" sz="2400" dirty="0">
                          <a:effectLst/>
                          <a:latin typeface="+mn-lt"/>
                          <a:ea typeface="Calibri" panose="020F0502020204030204" pitchFamily="34" charset="0"/>
                          <a:cs typeface="Times New Roman" panose="02020603050405020304" pitchFamily="18" charset="0"/>
                        </a:rPr>
                        <a:t>66,0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extLst>
                  <a:ext uri="{0D108BD9-81ED-4DB2-BD59-A6C34878D82A}">
                    <a16:rowId xmlns:a16="http://schemas.microsoft.com/office/drawing/2014/main" val="3979000163"/>
                  </a:ext>
                </a:extLst>
              </a:tr>
              <a:tr h="444281">
                <a:tc>
                  <a:txBody>
                    <a:bodyPr/>
                    <a:lstStyle/>
                    <a:p>
                      <a:pPr algn="r">
                        <a:lnSpc>
                          <a:spcPct val="115000"/>
                        </a:lnSpc>
                        <a:spcAft>
                          <a:spcPts val="0"/>
                        </a:spcAft>
                      </a:pPr>
                      <a:r>
                        <a:rPr lang="tr-TR" sz="2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2017-2018 III. DERS KURULU GENEL ORTALAMA</a:t>
                      </a:r>
                      <a:endParaRPr lang="tr-T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tc>
                  <a:txBody>
                    <a:bodyPr/>
                    <a:lstStyle/>
                    <a:p>
                      <a:pPr algn="ctr">
                        <a:lnSpc>
                          <a:spcPct val="115000"/>
                        </a:lnSpc>
                        <a:spcAft>
                          <a:spcPts val="0"/>
                        </a:spcAft>
                      </a:pPr>
                      <a:r>
                        <a:rPr lang="tr-TR" sz="2400" dirty="0">
                          <a:effectLst/>
                          <a:latin typeface="+mn-lt"/>
                          <a:ea typeface="Calibri" panose="020F0502020204030204" pitchFamily="34" charset="0"/>
                          <a:cs typeface="Times New Roman" panose="02020603050405020304" pitchFamily="18" charset="0"/>
                        </a:rPr>
                        <a:t>70,3</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extLst>
                  <a:ext uri="{0D108BD9-81ED-4DB2-BD59-A6C34878D82A}">
                    <a16:rowId xmlns:a16="http://schemas.microsoft.com/office/drawing/2014/main" val="3405639044"/>
                  </a:ext>
                </a:extLst>
              </a:tr>
              <a:tr h="444281">
                <a:tc>
                  <a:txBody>
                    <a:bodyPr/>
                    <a:lstStyle/>
                    <a:p>
                      <a:pPr algn="r">
                        <a:lnSpc>
                          <a:spcPct val="115000"/>
                        </a:lnSpc>
                        <a:spcAft>
                          <a:spcPts val="0"/>
                        </a:spcAft>
                      </a:pPr>
                      <a:r>
                        <a:rPr lang="tr-TR" sz="2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2016-2017 III. DERS KURULU GENEL ORTALAMA</a:t>
                      </a:r>
                      <a:endParaRPr lang="tr-T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tc>
                  <a:txBody>
                    <a:bodyPr/>
                    <a:lstStyle/>
                    <a:p>
                      <a:pPr algn="ctr">
                        <a:lnSpc>
                          <a:spcPct val="115000"/>
                        </a:lnSpc>
                        <a:spcAft>
                          <a:spcPts val="0"/>
                        </a:spcAft>
                      </a:pPr>
                      <a:r>
                        <a:rPr lang="tr-TR" sz="2400" dirty="0">
                          <a:effectLst/>
                          <a:latin typeface="+mn-lt"/>
                          <a:ea typeface="Calibri" panose="020F0502020204030204" pitchFamily="34" charset="0"/>
                          <a:cs typeface="Times New Roman" panose="02020603050405020304" pitchFamily="18" charset="0"/>
                        </a:rPr>
                        <a:t>59,3</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extLst>
                  <a:ext uri="{0D108BD9-81ED-4DB2-BD59-A6C34878D82A}">
                    <a16:rowId xmlns:a16="http://schemas.microsoft.com/office/drawing/2014/main" val="3741496895"/>
                  </a:ext>
                </a:extLst>
              </a:tr>
              <a:tr h="444281">
                <a:tc>
                  <a:txBody>
                    <a:bodyPr/>
                    <a:lstStyle/>
                    <a:p>
                      <a:pPr algn="r">
                        <a:lnSpc>
                          <a:spcPct val="115000"/>
                        </a:lnSpc>
                        <a:spcAft>
                          <a:spcPts val="0"/>
                        </a:spcAft>
                      </a:pPr>
                      <a:r>
                        <a:rPr lang="tr-TR" sz="24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2015-2016 III. DERS KURULU GENEL ORTALAMA</a:t>
                      </a:r>
                      <a:endParaRPr lang="tr-T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tc>
                  <a:txBody>
                    <a:bodyPr/>
                    <a:lstStyle/>
                    <a:p>
                      <a:pPr algn="ctr">
                        <a:lnSpc>
                          <a:spcPct val="115000"/>
                        </a:lnSpc>
                        <a:spcAft>
                          <a:spcPts val="0"/>
                        </a:spcAft>
                      </a:pPr>
                      <a:r>
                        <a:rPr lang="tr-TR" sz="2400" dirty="0">
                          <a:effectLst/>
                          <a:latin typeface="+mn-lt"/>
                          <a:ea typeface="Calibri" panose="020F0502020204030204" pitchFamily="34" charset="0"/>
                          <a:cs typeface="Times New Roman" panose="02020603050405020304" pitchFamily="18" charset="0"/>
                        </a:rPr>
                        <a:t>59,1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extLst>
                  <a:ext uri="{0D108BD9-81ED-4DB2-BD59-A6C34878D82A}">
                    <a16:rowId xmlns:a16="http://schemas.microsoft.com/office/drawing/2014/main" val="3684366235"/>
                  </a:ext>
                </a:extLst>
              </a:tr>
              <a:tr h="444281">
                <a:tc>
                  <a:txBody>
                    <a:bodyPr/>
                    <a:lstStyle/>
                    <a:p>
                      <a:pPr algn="r">
                        <a:lnSpc>
                          <a:spcPct val="115000"/>
                        </a:lnSpc>
                        <a:spcAft>
                          <a:spcPts val="0"/>
                        </a:spcAft>
                      </a:pPr>
                      <a:r>
                        <a:rPr lang="tr-TR" sz="11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tr-T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CB4CC"/>
                    </a:solidFill>
                  </a:tcPr>
                </a:tc>
                <a:tc>
                  <a:txBody>
                    <a:bodyPr/>
                    <a:lstStyle/>
                    <a:p>
                      <a:pPr>
                        <a:lnSpc>
                          <a:spcPct val="115000"/>
                        </a:lnSpc>
                        <a:spcAft>
                          <a:spcPts val="0"/>
                        </a:spcAft>
                      </a:pPr>
                      <a:r>
                        <a:rPr lang="tr-TR" sz="1200" dirty="0">
                          <a:effectLst/>
                          <a:latin typeface="Arial" panose="020B0604020202020204" pitchFamily="34" charset="0"/>
                          <a:ea typeface="Calibri" panose="020F0502020204030204" pitchFamily="34" charset="0"/>
                          <a:cs typeface="Times New Roman" panose="02020603050405020304" pitchFamily="18" charset="0"/>
                        </a:rPr>
                        <a:t>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CB4CC"/>
                    </a:solidFill>
                  </a:tcPr>
                </a:tc>
                <a:extLst>
                  <a:ext uri="{0D108BD9-81ED-4DB2-BD59-A6C34878D82A}">
                    <a16:rowId xmlns:a16="http://schemas.microsoft.com/office/drawing/2014/main" val="2911767023"/>
                  </a:ext>
                </a:extLst>
              </a:tr>
            </a:tbl>
          </a:graphicData>
        </a:graphic>
      </p:graphicFrame>
    </p:spTree>
    <p:extLst>
      <p:ext uri="{BB962C8B-B14F-4D97-AF65-F5344CB8AC3E}">
        <p14:creationId xmlns:p14="http://schemas.microsoft.com/office/powerpoint/2010/main" val="2299962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19790965"/>
              </p:ext>
            </p:extLst>
          </p:nvPr>
        </p:nvGraphicFramePr>
        <p:xfrm>
          <a:off x="428296" y="365126"/>
          <a:ext cx="11185633" cy="6096965"/>
        </p:xfrm>
        <a:graphic>
          <a:graphicData uri="http://schemas.openxmlformats.org/drawingml/2006/table">
            <a:tbl>
              <a:tblPr firstRow="1" bandRow="1"/>
              <a:tblGrid>
                <a:gridCol w="1936943">
                  <a:extLst>
                    <a:ext uri="{9D8B030D-6E8A-4147-A177-3AD203B41FA5}">
                      <a16:colId xmlns:a16="http://schemas.microsoft.com/office/drawing/2014/main" val="455381063"/>
                    </a:ext>
                  </a:extLst>
                </a:gridCol>
                <a:gridCol w="1849738">
                  <a:extLst>
                    <a:ext uri="{9D8B030D-6E8A-4147-A177-3AD203B41FA5}">
                      <a16:colId xmlns:a16="http://schemas.microsoft.com/office/drawing/2014/main" val="3715280805"/>
                    </a:ext>
                  </a:extLst>
                </a:gridCol>
                <a:gridCol w="1849738">
                  <a:extLst>
                    <a:ext uri="{9D8B030D-6E8A-4147-A177-3AD203B41FA5}">
                      <a16:colId xmlns:a16="http://schemas.microsoft.com/office/drawing/2014/main" val="3243387902"/>
                    </a:ext>
                  </a:extLst>
                </a:gridCol>
                <a:gridCol w="1849738">
                  <a:extLst>
                    <a:ext uri="{9D8B030D-6E8A-4147-A177-3AD203B41FA5}">
                      <a16:colId xmlns:a16="http://schemas.microsoft.com/office/drawing/2014/main" val="3446064504"/>
                    </a:ext>
                  </a:extLst>
                </a:gridCol>
                <a:gridCol w="1849738">
                  <a:extLst>
                    <a:ext uri="{9D8B030D-6E8A-4147-A177-3AD203B41FA5}">
                      <a16:colId xmlns:a16="http://schemas.microsoft.com/office/drawing/2014/main" val="1184167269"/>
                    </a:ext>
                  </a:extLst>
                </a:gridCol>
                <a:gridCol w="1849738">
                  <a:extLst>
                    <a:ext uri="{9D8B030D-6E8A-4147-A177-3AD203B41FA5}">
                      <a16:colId xmlns:a16="http://schemas.microsoft.com/office/drawing/2014/main" val="962254931"/>
                    </a:ext>
                  </a:extLst>
                </a:gridCol>
              </a:tblGrid>
              <a:tr h="197962">
                <a:tc gridSpan="6">
                  <a:txBody>
                    <a:bodyPr/>
                    <a:lstStyle/>
                    <a:p>
                      <a:pPr algn="ctr">
                        <a:lnSpc>
                          <a:spcPct val="115000"/>
                        </a:lnSpc>
                        <a:spcAft>
                          <a:spcPts val="0"/>
                        </a:spcAft>
                      </a:pPr>
                      <a:r>
                        <a:rPr lang="tr-TR" sz="2400" b="1" kern="1200" dirty="0" smtClean="0">
                          <a:solidFill>
                            <a:srgbClr val="000000"/>
                          </a:solidFill>
                          <a:effectLst/>
                          <a:latin typeface="Calibri" panose="020F0502020204030204" pitchFamily="34" charset="0"/>
                          <a:ea typeface="Times New Roman" panose="02020603050405020304" pitchFamily="18" charset="0"/>
                        </a:rPr>
                        <a:t>YILLARA GÖRE DÖNEM İÇİ KURULLARDA BAŞARI DURUMU GENEL ORTALAMA</a:t>
                      </a:r>
                      <a:r>
                        <a:rPr lang="tr-TR" sz="2400" u="none" strike="noStrike" dirty="0">
                          <a:effectLst/>
                          <a:latin typeface="Calibri" panose="020F0502020204030204" pitchFamily="34" charset="0"/>
                          <a:ea typeface="Times New Roman" panose="02020603050405020304" pitchFamily="18" charset="0"/>
                          <a:cs typeface="Calibri" panose="020F0502020204030204" pitchFamily="34" charset="0"/>
                        </a:rPr>
                        <a:t>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CB4CC"/>
                    </a:solidFill>
                  </a:tcPr>
                </a:tc>
                <a:tc hMerge="1">
                  <a:txBody>
                    <a:bodyPr/>
                    <a:lstStyle/>
                    <a:p>
                      <a:endParaRPr lang="tr-TR" dirty="0"/>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CB4CC"/>
                    </a:solidFill>
                  </a:tcPr>
                </a:tc>
                <a:tc hMerge="1">
                  <a:txBody>
                    <a:bodyPr/>
                    <a:lstStyle/>
                    <a:p>
                      <a:endParaRPr lang="tr-TR" dirty="0"/>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CB4CC"/>
                    </a:solidFill>
                  </a:tcPr>
                </a:tc>
                <a:tc hMerge="1">
                  <a:txBody>
                    <a:bodyPr/>
                    <a:lstStyle/>
                    <a:p>
                      <a:pPr algn="ctr">
                        <a:lnSpc>
                          <a:spcPct val="115000"/>
                        </a:lnSpc>
                        <a:spcAft>
                          <a:spcPts val="0"/>
                        </a:spcAft>
                      </a:pP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CB4CC"/>
                    </a:solidFill>
                  </a:tcPr>
                </a:tc>
                <a:tc hMerge="1">
                  <a:txBody>
                    <a:bodyPr/>
                    <a:lstStyle/>
                    <a:p>
                      <a:endParaRPr lang="tr-TR" dirty="0"/>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CB4CC"/>
                    </a:solidFill>
                  </a:tcPr>
                </a:tc>
                <a:tc hMerge="1">
                  <a:txBody>
                    <a:bodyPr/>
                    <a:lstStyle/>
                    <a:p>
                      <a:pPr algn="ctr">
                        <a:lnSpc>
                          <a:spcPct val="115000"/>
                        </a:lnSpc>
                        <a:spcAft>
                          <a:spcPts val="0"/>
                        </a:spcAft>
                      </a:pP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CB4CC"/>
                    </a:solidFill>
                  </a:tcPr>
                </a:tc>
                <a:extLst>
                  <a:ext uri="{0D108BD9-81ED-4DB2-BD59-A6C34878D82A}">
                    <a16:rowId xmlns:a16="http://schemas.microsoft.com/office/drawing/2014/main" val="1299547845"/>
                  </a:ext>
                </a:extLst>
              </a:tr>
              <a:tr h="197962">
                <a:tc>
                  <a:txBody>
                    <a:bodyPr/>
                    <a:lstStyle/>
                    <a:p>
                      <a:endParaRPr lang="tr-TR" dirty="0"/>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CB4CC"/>
                    </a:solidFill>
                  </a:tcPr>
                </a:tc>
                <a:tc>
                  <a:txBody>
                    <a:bodyPr/>
                    <a:lstStyle/>
                    <a:p>
                      <a:pPr algn="ctr">
                        <a:lnSpc>
                          <a:spcPct val="100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PUAN</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(2019-2020)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(n=153)</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CB4CC"/>
                    </a:solidFill>
                  </a:tcPr>
                </a:tc>
                <a:tc>
                  <a:txBody>
                    <a:bodyPr/>
                    <a:lstStyle/>
                    <a:p>
                      <a:pPr algn="ctr">
                        <a:lnSpc>
                          <a:spcPct val="100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PUAN</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(2020-2021)</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(n=238)</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CB4CC"/>
                    </a:solidFill>
                  </a:tcPr>
                </a:tc>
                <a:tc>
                  <a:txBody>
                    <a:bodyPr/>
                    <a:lstStyle/>
                    <a:p>
                      <a:pPr algn="ctr">
                        <a:lnSpc>
                          <a:spcPct val="100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PUAN</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(2021-2022)</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(n=186)</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CB4CC"/>
                    </a:solidFill>
                  </a:tcPr>
                </a:tc>
                <a:tc>
                  <a:txBody>
                    <a:bodyPr/>
                    <a:lstStyle/>
                    <a:p>
                      <a:pPr algn="ctr">
                        <a:lnSpc>
                          <a:spcPct val="100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PUAN</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(2022-2023)</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(n=213)</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CB4CC"/>
                    </a:solidFill>
                  </a:tcPr>
                </a:tc>
                <a:tc>
                  <a:txBody>
                    <a:bodyPr/>
                    <a:lstStyle/>
                    <a:p>
                      <a:pPr algn="ctr">
                        <a:lnSpc>
                          <a:spcPct val="100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PUAN</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(2023-2024)</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 305)</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CB4CC"/>
                    </a:solidFill>
                  </a:tcPr>
                </a:tc>
                <a:extLst>
                  <a:ext uri="{0D108BD9-81ED-4DB2-BD59-A6C34878D82A}">
                    <a16:rowId xmlns:a16="http://schemas.microsoft.com/office/drawing/2014/main" val="2732495127"/>
                  </a:ext>
                </a:extLst>
              </a:tr>
              <a:tr h="540000">
                <a:tc>
                  <a:txBody>
                    <a:bodyPr/>
                    <a:lstStyle/>
                    <a:p>
                      <a:pPr algn="r">
                        <a:lnSpc>
                          <a:spcPct val="115000"/>
                        </a:lnSpc>
                        <a:spcAft>
                          <a:spcPts val="0"/>
                        </a:spcAft>
                      </a:pPr>
                      <a:r>
                        <a:rPr lang="tr-TR" sz="24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 KURUL</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tc>
                  <a:txBody>
                    <a:bodyPr/>
                    <a:lstStyle/>
                    <a:p>
                      <a:pPr algn="ctr">
                        <a:lnSpc>
                          <a:spcPct val="115000"/>
                        </a:lnSpc>
                        <a:spcAft>
                          <a:spcPts val="0"/>
                        </a:spcAft>
                      </a:pPr>
                      <a:r>
                        <a:rPr lang="tr-TR" sz="2000" u="sng">
                          <a:effectLst/>
                          <a:latin typeface="Calibri" panose="020F0502020204030204" pitchFamily="34" charset="0"/>
                          <a:ea typeface="Times New Roman" panose="02020603050405020304" pitchFamily="18" charset="0"/>
                          <a:cs typeface="Calibri" panose="020F0502020204030204" pitchFamily="34" charset="0"/>
                        </a:rPr>
                        <a:t>81,41</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tc>
                  <a:txBody>
                    <a:bodyPr/>
                    <a:lstStyle/>
                    <a:p>
                      <a:pPr algn="ctr">
                        <a:lnSpc>
                          <a:spcPct val="115000"/>
                        </a:lnSpc>
                        <a:spcAft>
                          <a:spcPts val="0"/>
                        </a:spcAft>
                      </a:pPr>
                      <a:r>
                        <a:rPr lang="tr-TR" sz="2000" u="sng">
                          <a:effectLst/>
                          <a:latin typeface="Calibri" panose="020F0502020204030204" pitchFamily="34" charset="0"/>
                          <a:ea typeface="Times New Roman" panose="02020603050405020304" pitchFamily="18" charset="0"/>
                          <a:cs typeface="Calibri" panose="020F0502020204030204" pitchFamily="34" charset="0"/>
                        </a:rPr>
                        <a:t>78,05</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tc>
                  <a:txBody>
                    <a:bodyPr/>
                    <a:lstStyle/>
                    <a:p>
                      <a:pPr algn="ctr">
                        <a:lnSpc>
                          <a:spcPct val="115000"/>
                        </a:lnSpc>
                        <a:spcAft>
                          <a:spcPts val="0"/>
                        </a:spcAft>
                      </a:pPr>
                      <a:r>
                        <a:rPr lang="tr-TR" sz="2000">
                          <a:effectLst/>
                          <a:latin typeface="Calibri" panose="020F0502020204030204" pitchFamily="34" charset="0"/>
                          <a:ea typeface="Times New Roman" panose="02020603050405020304" pitchFamily="18" charset="0"/>
                          <a:cs typeface="Calibri" panose="020F0502020204030204" pitchFamily="34" charset="0"/>
                        </a:rPr>
                        <a:t>69,36</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tc>
                  <a:txBody>
                    <a:bodyPr/>
                    <a:lstStyle/>
                    <a:p>
                      <a:pPr algn="ctr">
                        <a:lnSpc>
                          <a:spcPct val="115000"/>
                        </a:lnSpc>
                        <a:spcAft>
                          <a:spcPts val="0"/>
                        </a:spcAft>
                      </a:pPr>
                      <a:r>
                        <a:rPr lang="tr-TR" sz="2000" u="sng">
                          <a:effectLst/>
                          <a:latin typeface="Calibri" panose="020F0502020204030204" pitchFamily="34" charset="0"/>
                          <a:ea typeface="Times New Roman" panose="02020603050405020304" pitchFamily="18" charset="0"/>
                          <a:cs typeface="Calibri" panose="020F0502020204030204" pitchFamily="34" charset="0"/>
                        </a:rPr>
                        <a:t>77,06</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tc>
                  <a:txBody>
                    <a:bodyPr/>
                    <a:lstStyle/>
                    <a:p>
                      <a:pPr algn="ctr">
                        <a:lnSpc>
                          <a:spcPct val="115000"/>
                        </a:lnSpc>
                        <a:spcAft>
                          <a:spcPts val="0"/>
                        </a:spcAft>
                      </a:pPr>
                      <a:r>
                        <a:rPr lang="tr-TR" sz="200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extLst>
                  <a:ext uri="{0D108BD9-81ED-4DB2-BD59-A6C34878D82A}">
                    <a16:rowId xmlns:a16="http://schemas.microsoft.com/office/drawing/2014/main" val="3905185558"/>
                  </a:ext>
                </a:extLst>
              </a:tr>
              <a:tr h="540000">
                <a:tc>
                  <a:txBody>
                    <a:bodyPr/>
                    <a:lstStyle/>
                    <a:p>
                      <a:pPr algn="r">
                        <a:lnSpc>
                          <a:spcPct val="115000"/>
                        </a:lnSpc>
                        <a:spcAft>
                          <a:spcPts val="0"/>
                        </a:spcAft>
                      </a:pPr>
                      <a:r>
                        <a:rPr lang="tr-TR" sz="24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IV. KURUL</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tc>
                  <a:txBody>
                    <a:bodyPr/>
                    <a:lstStyle/>
                    <a:p>
                      <a:pPr algn="ctr">
                        <a:lnSpc>
                          <a:spcPct val="115000"/>
                        </a:lnSpc>
                        <a:spcAft>
                          <a:spcPts val="0"/>
                        </a:spcAft>
                      </a:pPr>
                      <a:r>
                        <a:rPr lang="tr-TR" sz="2000" u="sng">
                          <a:effectLst/>
                          <a:latin typeface="Calibri" panose="020F0502020204030204" pitchFamily="34" charset="0"/>
                          <a:ea typeface="Times New Roman" panose="02020603050405020304" pitchFamily="18" charset="0"/>
                          <a:cs typeface="Calibri" panose="020F0502020204030204" pitchFamily="34" charset="0"/>
                        </a:rPr>
                        <a:t>89,56</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tc>
                  <a:txBody>
                    <a:bodyPr/>
                    <a:lstStyle/>
                    <a:p>
                      <a:pPr algn="ctr">
                        <a:lnSpc>
                          <a:spcPct val="115000"/>
                        </a:lnSpc>
                        <a:spcAft>
                          <a:spcPts val="0"/>
                        </a:spcAft>
                      </a:pPr>
                      <a:r>
                        <a:rPr lang="tr-TR" sz="2000" u="sng">
                          <a:effectLst/>
                          <a:latin typeface="Calibri" panose="020F0502020204030204" pitchFamily="34" charset="0"/>
                          <a:ea typeface="Times New Roman" panose="02020603050405020304" pitchFamily="18" charset="0"/>
                          <a:cs typeface="Calibri" panose="020F0502020204030204" pitchFamily="34" charset="0"/>
                        </a:rPr>
                        <a:t>78,22</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tc>
                  <a:txBody>
                    <a:bodyPr/>
                    <a:lstStyle/>
                    <a:p>
                      <a:pPr algn="ctr">
                        <a:lnSpc>
                          <a:spcPct val="115000"/>
                        </a:lnSpc>
                        <a:spcAft>
                          <a:spcPts val="0"/>
                        </a:spcAft>
                      </a:pPr>
                      <a:r>
                        <a:rPr lang="tr-TR" sz="2000">
                          <a:effectLst/>
                          <a:latin typeface="Calibri" panose="020F0502020204030204" pitchFamily="34" charset="0"/>
                          <a:ea typeface="Times New Roman" panose="02020603050405020304" pitchFamily="18" charset="0"/>
                          <a:cs typeface="Calibri" panose="020F0502020204030204" pitchFamily="34" charset="0"/>
                        </a:rPr>
                        <a:t>75,00</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tc>
                  <a:txBody>
                    <a:bodyPr/>
                    <a:lstStyle/>
                    <a:p>
                      <a:pPr algn="ctr">
                        <a:lnSpc>
                          <a:spcPct val="115000"/>
                        </a:lnSpc>
                        <a:spcAft>
                          <a:spcPts val="0"/>
                        </a:spcAft>
                      </a:pPr>
                      <a:r>
                        <a:rPr lang="tr-TR" sz="2000" u="sng">
                          <a:effectLst/>
                          <a:latin typeface="Calibri" panose="020F0502020204030204" pitchFamily="34" charset="0"/>
                          <a:ea typeface="Times New Roman" panose="02020603050405020304" pitchFamily="18" charset="0"/>
                          <a:cs typeface="Calibri" panose="020F0502020204030204" pitchFamily="34" charset="0"/>
                        </a:rPr>
                        <a:t>85,56</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tc>
                  <a:txBody>
                    <a:bodyPr/>
                    <a:lstStyle/>
                    <a:p>
                      <a:pPr algn="ctr">
                        <a:lnSpc>
                          <a:spcPct val="115000"/>
                        </a:lnSpc>
                        <a:spcAft>
                          <a:spcPts val="0"/>
                        </a:spcAft>
                      </a:pPr>
                      <a:r>
                        <a:rPr lang="tr-TR" sz="200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extLst>
                  <a:ext uri="{0D108BD9-81ED-4DB2-BD59-A6C34878D82A}">
                    <a16:rowId xmlns:a16="http://schemas.microsoft.com/office/drawing/2014/main" val="758909520"/>
                  </a:ext>
                </a:extLst>
              </a:tr>
              <a:tr h="540000">
                <a:tc>
                  <a:txBody>
                    <a:bodyPr/>
                    <a:lstStyle/>
                    <a:p>
                      <a:pPr algn="r">
                        <a:lnSpc>
                          <a:spcPct val="115000"/>
                        </a:lnSpc>
                        <a:spcAft>
                          <a:spcPts val="0"/>
                        </a:spcAft>
                      </a:pPr>
                      <a:r>
                        <a:rPr lang="tr-TR" sz="24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III. KURUL</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tc>
                  <a:txBody>
                    <a:bodyPr/>
                    <a:lstStyle/>
                    <a:p>
                      <a:pPr algn="ctr">
                        <a:lnSpc>
                          <a:spcPct val="115000"/>
                        </a:lnSpc>
                        <a:spcAft>
                          <a:spcPts val="0"/>
                        </a:spcAft>
                      </a:pPr>
                      <a:r>
                        <a:rPr lang="tr-TR" sz="2000">
                          <a:effectLst/>
                          <a:latin typeface="Calibri" panose="020F0502020204030204" pitchFamily="34" charset="0"/>
                          <a:ea typeface="Times New Roman" panose="02020603050405020304" pitchFamily="18" charset="0"/>
                          <a:cs typeface="Calibri" panose="020F0502020204030204" pitchFamily="34" charset="0"/>
                        </a:rPr>
                        <a:t>64,14</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tc>
                  <a:txBody>
                    <a:bodyPr/>
                    <a:lstStyle/>
                    <a:p>
                      <a:pPr algn="ctr">
                        <a:lnSpc>
                          <a:spcPct val="115000"/>
                        </a:lnSpc>
                        <a:spcAft>
                          <a:spcPts val="0"/>
                        </a:spcAft>
                      </a:pPr>
                      <a:r>
                        <a:rPr lang="tr-TR" sz="2000" u="sng">
                          <a:effectLst/>
                          <a:latin typeface="Calibri" panose="020F0502020204030204" pitchFamily="34" charset="0"/>
                          <a:ea typeface="Times New Roman" panose="02020603050405020304" pitchFamily="18" charset="0"/>
                          <a:cs typeface="Calibri" panose="020F0502020204030204" pitchFamily="34" charset="0"/>
                        </a:rPr>
                        <a:t>72,85</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tc>
                  <a:txBody>
                    <a:bodyPr/>
                    <a:lstStyle/>
                    <a:p>
                      <a:pPr algn="ctr">
                        <a:lnSpc>
                          <a:spcPct val="115000"/>
                        </a:lnSpc>
                        <a:spcAft>
                          <a:spcPts val="0"/>
                        </a:spcAft>
                      </a:pPr>
                      <a:r>
                        <a:rPr lang="tr-TR" sz="2000">
                          <a:effectLst/>
                          <a:latin typeface="Calibri" panose="020F0502020204030204" pitchFamily="34" charset="0"/>
                          <a:ea typeface="Times New Roman" panose="02020603050405020304" pitchFamily="18" charset="0"/>
                          <a:cs typeface="Calibri" panose="020F0502020204030204" pitchFamily="34" charset="0"/>
                        </a:rPr>
                        <a:t>56,10</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tc>
                  <a:txBody>
                    <a:bodyPr/>
                    <a:lstStyle/>
                    <a:p>
                      <a:pPr algn="ctr">
                        <a:lnSpc>
                          <a:spcPct val="115000"/>
                        </a:lnSpc>
                        <a:spcAft>
                          <a:spcPts val="0"/>
                        </a:spcAft>
                      </a:pPr>
                      <a:r>
                        <a:rPr lang="tr-TR" sz="2000">
                          <a:effectLst/>
                          <a:latin typeface="Calibri" panose="020F0502020204030204" pitchFamily="34" charset="0"/>
                          <a:ea typeface="Times New Roman" panose="02020603050405020304" pitchFamily="18" charset="0"/>
                          <a:cs typeface="Calibri" panose="020F0502020204030204" pitchFamily="34" charset="0"/>
                        </a:rPr>
                        <a:t>67,00</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tc>
                  <a:txBody>
                    <a:bodyPr/>
                    <a:lstStyle/>
                    <a:p>
                      <a:pPr algn="ctr">
                        <a:lnSpc>
                          <a:spcPct val="115000"/>
                        </a:lnSpc>
                        <a:spcAft>
                          <a:spcPts val="0"/>
                        </a:spcAft>
                      </a:pPr>
                      <a:r>
                        <a:rPr lang="tr-TR" sz="2000">
                          <a:effectLst/>
                          <a:latin typeface="Calibri" panose="020F0502020204030204" pitchFamily="34" charset="0"/>
                          <a:ea typeface="Times New Roman" panose="02020603050405020304" pitchFamily="18" charset="0"/>
                          <a:cs typeface="Calibri" panose="020F0502020204030204" pitchFamily="34" charset="0"/>
                        </a:rPr>
                        <a:t>54,64</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extLst>
                  <a:ext uri="{0D108BD9-81ED-4DB2-BD59-A6C34878D82A}">
                    <a16:rowId xmlns:a16="http://schemas.microsoft.com/office/drawing/2014/main" val="963903595"/>
                  </a:ext>
                </a:extLst>
              </a:tr>
              <a:tr h="540000">
                <a:tc>
                  <a:txBody>
                    <a:bodyPr/>
                    <a:lstStyle/>
                    <a:p>
                      <a:pPr algn="r">
                        <a:lnSpc>
                          <a:spcPct val="115000"/>
                        </a:lnSpc>
                        <a:spcAft>
                          <a:spcPts val="0"/>
                        </a:spcAft>
                      </a:pPr>
                      <a:r>
                        <a:rPr lang="tr-TR" sz="24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II. KURUL</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tc>
                  <a:txBody>
                    <a:bodyPr/>
                    <a:lstStyle/>
                    <a:p>
                      <a:pPr algn="ctr">
                        <a:lnSpc>
                          <a:spcPct val="115000"/>
                        </a:lnSpc>
                        <a:spcAft>
                          <a:spcPts val="0"/>
                        </a:spcAft>
                      </a:pPr>
                      <a:r>
                        <a:rPr lang="tr-TR" sz="2000">
                          <a:effectLst/>
                          <a:latin typeface="Calibri" panose="020F0502020204030204" pitchFamily="34" charset="0"/>
                          <a:ea typeface="Times New Roman" panose="02020603050405020304" pitchFamily="18" charset="0"/>
                          <a:cs typeface="Calibri" panose="020F0502020204030204" pitchFamily="34" charset="0"/>
                        </a:rPr>
                        <a:t>77,48</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tc>
                  <a:txBody>
                    <a:bodyPr/>
                    <a:lstStyle/>
                    <a:p>
                      <a:pPr algn="ctr">
                        <a:lnSpc>
                          <a:spcPct val="115000"/>
                        </a:lnSpc>
                        <a:spcAft>
                          <a:spcPts val="0"/>
                        </a:spcAft>
                      </a:pPr>
                      <a:r>
                        <a:rPr lang="tr-TR" sz="2000" u="sng">
                          <a:effectLst/>
                          <a:latin typeface="Calibri" panose="020F0502020204030204" pitchFamily="34" charset="0"/>
                          <a:ea typeface="Times New Roman" panose="02020603050405020304" pitchFamily="18" charset="0"/>
                          <a:cs typeface="Calibri" panose="020F0502020204030204" pitchFamily="34" charset="0"/>
                        </a:rPr>
                        <a:t>72,75</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tc>
                  <a:txBody>
                    <a:bodyPr/>
                    <a:lstStyle/>
                    <a:p>
                      <a:pPr algn="ctr">
                        <a:lnSpc>
                          <a:spcPct val="115000"/>
                        </a:lnSpc>
                        <a:spcAft>
                          <a:spcPts val="0"/>
                        </a:spcAft>
                      </a:pPr>
                      <a:r>
                        <a:rPr lang="tr-TR" sz="2000">
                          <a:effectLst/>
                          <a:latin typeface="Calibri" panose="020F0502020204030204" pitchFamily="34" charset="0"/>
                          <a:ea typeface="Times New Roman" panose="02020603050405020304" pitchFamily="18" charset="0"/>
                          <a:cs typeface="Calibri" panose="020F0502020204030204" pitchFamily="34" charset="0"/>
                        </a:rPr>
                        <a:t>62,71</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tc>
                  <a:txBody>
                    <a:bodyPr/>
                    <a:lstStyle/>
                    <a:p>
                      <a:pPr algn="ctr">
                        <a:lnSpc>
                          <a:spcPct val="115000"/>
                        </a:lnSpc>
                        <a:spcAft>
                          <a:spcPts val="0"/>
                        </a:spcAft>
                      </a:pPr>
                      <a:r>
                        <a:rPr lang="tr-TR" sz="2000">
                          <a:effectLst/>
                          <a:latin typeface="Calibri" panose="020F0502020204030204" pitchFamily="34" charset="0"/>
                          <a:ea typeface="Times New Roman" panose="02020603050405020304" pitchFamily="18" charset="0"/>
                          <a:cs typeface="Calibri" panose="020F0502020204030204" pitchFamily="34" charset="0"/>
                        </a:rPr>
                        <a:t>74,06</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tc>
                  <a:txBody>
                    <a:bodyPr/>
                    <a:lstStyle/>
                    <a:p>
                      <a:pPr algn="ctr">
                        <a:lnSpc>
                          <a:spcPct val="115000"/>
                        </a:lnSpc>
                        <a:spcAft>
                          <a:spcPts val="0"/>
                        </a:spcAft>
                      </a:pPr>
                      <a:r>
                        <a:rPr lang="tr-TR" sz="2000">
                          <a:effectLst/>
                          <a:latin typeface="Calibri" panose="020F0502020204030204" pitchFamily="34" charset="0"/>
                          <a:ea typeface="Times New Roman" panose="02020603050405020304" pitchFamily="18" charset="0"/>
                          <a:cs typeface="Calibri" panose="020F0502020204030204" pitchFamily="34" charset="0"/>
                        </a:rPr>
                        <a:t>71,28</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extLst>
                  <a:ext uri="{0D108BD9-81ED-4DB2-BD59-A6C34878D82A}">
                    <a16:rowId xmlns:a16="http://schemas.microsoft.com/office/drawing/2014/main" val="3558594986"/>
                  </a:ext>
                </a:extLst>
              </a:tr>
              <a:tr h="540000">
                <a:tc>
                  <a:txBody>
                    <a:bodyPr/>
                    <a:lstStyle/>
                    <a:p>
                      <a:pPr algn="r">
                        <a:lnSpc>
                          <a:spcPct val="115000"/>
                        </a:lnSpc>
                        <a:spcAft>
                          <a:spcPts val="0"/>
                        </a:spcAft>
                      </a:pPr>
                      <a:r>
                        <a:rPr lang="tr-TR" sz="24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 KURUL</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tc>
                  <a:txBody>
                    <a:bodyPr/>
                    <a:lstStyle/>
                    <a:p>
                      <a:pPr algn="ctr">
                        <a:lnSpc>
                          <a:spcPct val="115000"/>
                        </a:lnSpc>
                        <a:spcAft>
                          <a:spcPts val="0"/>
                        </a:spcAft>
                      </a:pPr>
                      <a:r>
                        <a:rPr lang="tr-TR" sz="2000">
                          <a:effectLst/>
                          <a:latin typeface="Calibri" panose="020F0502020204030204" pitchFamily="34" charset="0"/>
                          <a:ea typeface="Times New Roman" panose="02020603050405020304" pitchFamily="18" charset="0"/>
                          <a:cs typeface="Calibri" panose="020F0502020204030204" pitchFamily="34" charset="0"/>
                        </a:rPr>
                        <a:t>63,85</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tc>
                  <a:txBody>
                    <a:bodyPr/>
                    <a:lstStyle/>
                    <a:p>
                      <a:pPr algn="ctr">
                        <a:lnSpc>
                          <a:spcPct val="115000"/>
                        </a:lnSpc>
                        <a:spcAft>
                          <a:spcPts val="0"/>
                        </a:spcAft>
                      </a:pPr>
                      <a:r>
                        <a:rPr lang="tr-TR" sz="2000" u="sng">
                          <a:effectLst/>
                          <a:latin typeface="Calibri" panose="020F0502020204030204" pitchFamily="34" charset="0"/>
                          <a:ea typeface="Times New Roman" panose="02020603050405020304" pitchFamily="18" charset="0"/>
                          <a:cs typeface="Calibri" panose="020F0502020204030204" pitchFamily="34" charset="0"/>
                        </a:rPr>
                        <a:t>69,46</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tc>
                  <a:txBody>
                    <a:bodyPr/>
                    <a:lstStyle/>
                    <a:p>
                      <a:pPr algn="ctr">
                        <a:lnSpc>
                          <a:spcPct val="115000"/>
                        </a:lnSpc>
                        <a:spcAft>
                          <a:spcPts val="0"/>
                        </a:spcAft>
                      </a:pPr>
                      <a:r>
                        <a:rPr lang="tr-TR" sz="2000">
                          <a:effectLst/>
                          <a:latin typeface="Calibri" panose="020F0502020204030204" pitchFamily="34" charset="0"/>
                          <a:ea typeface="Times New Roman" panose="02020603050405020304" pitchFamily="18" charset="0"/>
                          <a:cs typeface="Calibri" panose="020F0502020204030204" pitchFamily="34" charset="0"/>
                        </a:rPr>
                        <a:t>45,85</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tc>
                  <a:txBody>
                    <a:bodyPr/>
                    <a:lstStyle/>
                    <a:p>
                      <a:pPr algn="ctr">
                        <a:lnSpc>
                          <a:spcPct val="115000"/>
                        </a:lnSpc>
                        <a:spcAft>
                          <a:spcPts val="0"/>
                        </a:spcAft>
                      </a:pPr>
                      <a:r>
                        <a:rPr lang="tr-TR" sz="2000">
                          <a:effectLst/>
                          <a:latin typeface="Calibri" panose="020F0502020204030204" pitchFamily="34" charset="0"/>
                          <a:ea typeface="Times New Roman" panose="02020603050405020304" pitchFamily="18" charset="0"/>
                          <a:cs typeface="Calibri" panose="020F0502020204030204" pitchFamily="34" charset="0"/>
                        </a:rPr>
                        <a:t>70,14</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tc>
                  <a:txBody>
                    <a:bodyPr/>
                    <a:lstStyle/>
                    <a:p>
                      <a:pPr algn="ctr">
                        <a:lnSpc>
                          <a:spcPct val="115000"/>
                        </a:lnSpc>
                        <a:spcAft>
                          <a:spcPts val="0"/>
                        </a:spcAft>
                      </a:pPr>
                      <a:r>
                        <a:rPr lang="tr-TR" sz="2000" dirty="0">
                          <a:effectLst/>
                          <a:latin typeface="Calibri" panose="020F0502020204030204" pitchFamily="34" charset="0"/>
                          <a:ea typeface="Times New Roman" panose="02020603050405020304" pitchFamily="18" charset="0"/>
                          <a:cs typeface="Calibri" panose="020F0502020204030204" pitchFamily="34" charset="0"/>
                        </a:rPr>
                        <a:t>61,77</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extLst>
                  <a:ext uri="{0D108BD9-81ED-4DB2-BD59-A6C34878D82A}">
                    <a16:rowId xmlns:a16="http://schemas.microsoft.com/office/drawing/2014/main" val="1755712574"/>
                  </a:ext>
                </a:extLst>
              </a:tr>
              <a:tr h="239299">
                <a:tc>
                  <a:txBody>
                    <a:bodyPr/>
                    <a:lstStyle/>
                    <a:p>
                      <a:pPr algn="r">
                        <a:lnSpc>
                          <a:spcPct val="115000"/>
                        </a:lnSpc>
                        <a:spcAft>
                          <a:spcPts val="0"/>
                        </a:spcAft>
                      </a:pPr>
                      <a:r>
                        <a:rPr lang="tr-TR" sz="2000" b="1" kern="120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Genel Ortalama</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1849B"/>
                    </a:solidFill>
                  </a:tcPr>
                </a:tc>
                <a:tc>
                  <a:txBody>
                    <a:bodyPr/>
                    <a:lstStyle/>
                    <a:p>
                      <a:pPr algn="ctr">
                        <a:lnSpc>
                          <a:spcPct val="115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75,29</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1849B"/>
                    </a:solidFill>
                  </a:tcPr>
                </a:tc>
                <a:tc>
                  <a:txBody>
                    <a:bodyPr/>
                    <a:lstStyle/>
                    <a:p>
                      <a:pPr algn="ctr">
                        <a:lnSpc>
                          <a:spcPct val="115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74,27</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1849B"/>
                    </a:solidFill>
                  </a:tcPr>
                </a:tc>
                <a:tc>
                  <a:txBody>
                    <a:bodyPr/>
                    <a:lstStyle/>
                    <a:p>
                      <a:pPr algn="ctr">
                        <a:lnSpc>
                          <a:spcPct val="115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61,80</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1849B"/>
                    </a:solidFill>
                  </a:tcPr>
                </a:tc>
                <a:tc>
                  <a:txBody>
                    <a:bodyPr/>
                    <a:lstStyle/>
                    <a:p>
                      <a:pPr algn="ctr">
                        <a:lnSpc>
                          <a:spcPct val="115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74,76</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1849B"/>
                    </a:solidFill>
                  </a:tcPr>
                </a:tc>
                <a:tc>
                  <a:txBody>
                    <a:bodyPr/>
                    <a:lstStyle/>
                    <a:p>
                      <a:pPr algn="ctr">
                        <a:lnSpc>
                          <a:spcPct val="115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62,56</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1849B"/>
                    </a:solidFill>
                  </a:tcPr>
                </a:tc>
                <a:extLst>
                  <a:ext uri="{0D108BD9-81ED-4DB2-BD59-A6C34878D82A}">
                    <a16:rowId xmlns:a16="http://schemas.microsoft.com/office/drawing/2014/main" val="2068736406"/>
                  </a:ext>
                </a:extLst>
              </a:tr>
              <a:tr h="553181">
                <a:tc>
                  <a:txBody>
                    <a:bodyPr/>
                    <a:lstStyle/>
                    <a:p>
                      <a:pPr algn="r">
                        <a:lnSpc>
                          <a:spcPct val="115000"/>
                        </a:lnSpc>
                        <a:spcAft>
                          <a:spcPts val="0"/>
                        </a:spcAft>
                      </a:pPr>
                      <a:r>
                        <a:rPr lang="tr-TR" sz="2000" b="1" kern="12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Finalsiz</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1849B"/>
                    </a:solidFill>
                  </a:tcPr>
                </a:tc>
                <a:tc>
                  <a:txBody>
                    <a:bodyPr/>
                    <a:lstStyle/>
                    <a:p>
                      <a:pPr algn="ctr">
                        <a:lnSpc>
                          <a:spcPct val="115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42</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1849B"/>
                    </a:solidFill>
                  </a:tcPr>
                </a:tc>
                <a:tc>
                  <a:txBody>
                    <a:bodyPr/>
                    <a:lstStyle/>
                    <a:p>
                      <a:pPr algn="ctr">
                        <a:lnSpc>
                          <a:spcPct val="115000"/>
                        </a:lnSpc>
                        <a:spcAft>
                          <a:spcPts val="0"/>
                        </a:spcAft>
                      </a:pPr>
                      <a:r>
                        <a:rPr lang="tr-TR" sz="2000" b="1"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105</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1849B"/>
                    </a:solidFill>
                  </a:tcPr>
                </a:tc>
                <a:tc>
                  <a:txBody>
                    <a:bodyPr/>
                    <a:lstStyle/>
                    <a:p>
                      <a:pPr algn="ctr">
                        <a:lnSpc>
                          <a:spcPct val="115000"/>
                        </a:lnSpc>
                        <a:spcAft>
                          <a:spcPts val="0"/>
                        </a:spcAft>
                      </a:pPr>
                      <a:r>
                        <a:rPr lang="tr-TR" sz="2000" b="1"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1849B"/>
                    </a:solidFill>
                  </a:tcPr>
                </a:tc>
                <a:tc>
                  <a:txBody>
                    <a:bodyPr/>
                    <a:lstStyle/>
                    <a:p>
                      <a:pPr algn="ctr">
                        <a:lnSpc>
                          <a:spcPct val="115000"/>
                        </a:lnSpc>
                        <a:spcAft>
                          <a:spcPts val="0"/>
                        </a:spcAft>
                      </a:pPr>
                      <a:r>
                        <a:rPr lang="tr-TR" sz="2000" b="1"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55</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1849B"/>
                    </a:solidFill>
                  </a:tcPr>
                </a:tc>
                <a:tc>
                  <a:txBody>
                    <a:bodyPr/>
                    <a:lstStyle/>
                    <a:p>
                      <a:pPr algn="ctr">
                        <a:lnSpc>
                          <a:spcPct val="115000"/>
                        </a:lnSpc>
                        <a:spcAft>
                          <a:spcPts val="0"/>
                        </a:spcAft>
                      </a:pPr>
                      <a:r>
                        <a:rPr lang="tr-TR" sz="2000" b="1"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38</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1849B"/>
                    </a:solidFill>
                  </a:tcPr>
                </a:tc>
                <a:extLst>
                  <a:ext uri="{0D108BD9-81ED-4DB2-BD59-A6C34878D82A}">
                    <a16:rowId xmlns:a16="http://schemas.microsoft.com/office/drawing/2014/main" val="581720771"/>
                  </a:ext>
                </a:extLst>
              </a:tr>
              <a:tr h="220980">
                <a:tc>
                  <a:txBody>
                    <a:bodyPr/>
                    <a:lstStyle/>
                    <a:p>
                      <a:pPr algn="r">
                        <a:lnSpc>
                          <a:spcPct val="115000"/>
                        </a:lnSpc>
                        <a:spcAft>
                          <a:spcPts val="0"/>
                        </a:spcAft>
                      </a:pPr>
                      <a:r>
                        <a:rPr lang="tr-TR" sz="2000" b="1"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Geçen</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1849B"/>
                    </a:solidFill>
                  </a:tcPr>
                </a:tc>
                <a:tc>
                  <a:txBody>
                    <a:bodyPr/>
                    <a:lstStyle/>
                    <a:p>
                      <a:pPr algn="ctr">
                        <a:lnSpc>
                          <a:spcPct val="115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150</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1849B"/>
                    </a:solidFill>
                  </a:tcPr>
                </a:tc>
                <a:tc>
                  <a:txBody>
                    <a:bodyPr/>
                    <a:lstStyle/>
                    <a:p>
                      <a:pPr algn="ctr">
                        <a:lnSpc>
                          <a:spcPct val="115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227</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1849B"/>
                    </a:solidFill>
                  </a:tcPr>
                </a:tc>
                <a:tc>
                  <a:txBody>
                    <a:bodyPr/>
                    <a:lstStyle/>
                    <a:p>
                      <a:pPr algn="ctr">
                        <a:lnSpc>
                          <a:spcPct val="115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130</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1849B"/>
                    </a:solidFill>
                  </a:tcPr>
                </a:tc>
                <a:tc>
                  <a:txBody>
                    <a:bodyPr/>
                    <a:lstStyle/>
                    <a:p>
                      <a:pPr algn="ctr">
                        <a:lnSpc>
                          <a:spcPct val="115000"/>
                        </a:lnSpc>
                        <a:spcAft>
                          <a:spcPts val="0"/>
                        </a:spcAft>
                      </a:pPr>
                      <a:r>
                        <a:rPr lang="tr-TR" sz="2000" b="1"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210</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1849B"/>
                    </a:solidFill>
                  </a:tcPr>
                </a:tc>
                <a:tc>
                  <a:txBody>
                    <a:bodyPr/>
                    <a:lstStyle/>
                    <a:p>
                      <a:pPr algn="ctr">
                        <a:lnSpc>
                          <a:spcPct val="115000"/>
                        </a:lnSpc>
                        <a:spcAft>
                          <a:spcPts val="0"/>
                        </a:spcAft>
                      </a:pPr>
                      <a:r>
                        <a:rPr lang="tr-TR" sz="2000" b="1"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182</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1849B"/>
                    </a:solidFill>
                  </a:tcPr>
                </a:tc>
                <a:extLst>
                  <a:ext uri="{0D108BD9-81ED-4DB2-BD59-A6C34878D82A}">
                    <a16:rowId xmlns:a16="http://schemas.microsoft.com/office/drawing/2014/main" val="1862727292"/>
                  </a:ext>
                </a:extLst>
              </a:tr>
              <a:tr h="220980">
                <a:tc>
                  <a:txBody>
                    <a:bodyPr/>
                    <a:lstStyle/>
                    <a:p>
                      <a:pPr algn="r">
                        <a:lnSpc>
                          <a:spcPct val="115000"/>
                        </a:lnSpc>
                        <a:spcAft>
                          <a:spcPts val="0"/>
                        </a:spcAft>
                      </a:pPr>
                      <a:r>
                        <a:rPr lang="tr-TR" sz="2000" b="1"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Kalan</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1849B"/>
                    </a:solidFill>
                  </a:tcPr>
                </a:tc>
                <a:tc>
                  <a:txBody>
                    <a:bodyPr/>
                    <a:lstStyle/>
                    <a:p>
                      <a:pPr algn="ctr">
                        <a:lnSpc>
                          <a:spcPct val="115000"/>
                        </a:lnSpc>
                        <a:spcAft>
                          <a:spcPts val="0"/>
                        </a:spcAft>
                      </a:pPr>
                      <a:r>
                        <a:rPr lang="tr-TR" sz="2000" b="1"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1849B"/>
                    </a:solidFill>
                  </a:tcPr>
                </a:tc>
                <a:tc>
                  <a:txBody>
                    <a:bodyPr/>
                    <a:lstStyle/>
                    <a:p>
                      <a:pPr algn="ctr">
                        <a:lnSpc>
                          <a:spcPct val="115000"/>
                        </a:lnSpc>
                        <a:spcAft>
                          <a:spcPts val="0"/>
                        </a:spcAft>
                      </a:pPr>
                      <a:r>
                        <a:rPr lang="tr-TR" sz="2000" b="1"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1849B"/>
                    </a:solidFill>
                  </a:tcPr>
                </a:tc>
                <a:tc>
                  <a:txBody>
                    <a:bodyPr/>
                    <a:lstStyle/>
                    <a:p>
                      <a:pPr algn="ctr">
                        <a:lnSpc>
                          <a:spcPct val="115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56</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1849B"/>
                    </a:solidFill>
                  </a:tcPr>
                </a:tc>
                <a:tc>
                  <a:txBody>
                    <a:bodyPr/>
                    <a:lstStyle/>
                    <a:p>
                      <a:pPr algn="ctr">
                        <a:lnSpc>
                          <a:spcPct val="115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1849B"/>
                    </a:solidFill>
                  </a:tcPr>
                </a:tc>
                <a:tc>
                  <a:txBody>
                    <a:bodyPr/>
                    <a:lstStyle/>
                    <a:p>
                      <a:pPr algn="ctr">
                        <a:lnSpc>
                          <a:spcPct val="115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87                 123</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1849B"/>
                    </a:solidFill>
                  </a:tcPr>
                </a:tc>
                <a:extLst>
                  <a:ext uri="{0D108BD9-81ED-4DB2-BD59-A6C34878D82A}">
                    <a16:rowId xmlns:a16="http://schemas.microsoft.com/office/drawing/2014/main" val="2036623211"/>
                  </a:ext>
                </a:extLst>
              </a:tr>
            </a:tbl>
          </a:graphicData>
        </a:graphic>
      </p:graphicFrame>
      <p:sp>
        <p:nvSpPr>
          <p:cNvPr id="16" name="Sağ Ok 15"/>
          <p:cNvSpPr/>
          <p:nvPr/>
        </p:nvSpPr>
        <p:spPr>
          <a:xfrm>
            <a:off x="10279117" y="6117021"/>
            <a:ext cx="756745" cy="271498"/>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7" name="Oval 16"/>
          <p:cNvSpPr/>
          <p:nvPr/>
        </p:nvSpPr>
        <p:spPr>
          <a:xfrm>
            <a:off x="11035862" y="5795570"/>
            <a:ext cx="578067"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3726759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22586" y="585842"/>
            <a:ext cx="10515600" cy="486213"/>
          </a:xfrm>
        </p:spPr>
        <p:txBody>
          <a:bodyPr>
            <a:noAutofit/>
          </a:bodyPr>
          <a:lstStyle/>
          <a:p>
            <a:r>
              <a:rPr lang="tr-TR" sz="3600" b="1" dirty="0">
                <a:solidFill>
                  <a:prstClr val="black"/>
                </a:solidFill>
                <a:latin typeface="Times New Roman" panose="02020603050405020304" pitchFamily="18" charset="0"/>
                <a:cs typeface="Times New Roman" panose="02020603050405020304" pitchFamily="18" charset="0"/>
              </a:rPr>
              <a:t>PUANLAMA</a:t>
            </a:r>
            <a:endParaRPr lang="tr-TR" sz="36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480119074"/>
              </p:ext>
            </p:extLst>
          </p:nvPr>
        </p:nvGraphicFramePr>
        <p:xfrm>
          <a:off x="798787" y="1650125"/>
          <a:ext cx="10668003" cy="4580691"/>
        </p:xfrm>
        <a:graphic>
          <a:graphicData uri="http://schemas.openxmlformats.org/drawingml/2006/table">
            <a:tbl>
              <a:tblPr firstRow="1" firstCol="1" bandRow="1"/>
              <a:tblGrid>
                <a:gridCol w="1866555">
                  <a:extLst>
                    <a:ext uri="{9D8B030D-6E8A-4147-A177-3AD203B41FA5}">
                      <a16:colId xmlns:a16="http://schemas.microsoft.com/office/drawing/2014/main" val="393910824"/>
                    </a:ext>
                  </a:extLst>
                </a:gridCol>
                <a:gridCol w="1466908">
                  <a:extLst>
                    <a:ext uri="{9D8B030D-6E8A-4147-A177-3AD203B41FA5}">
                      <a16:colId xmlns:a16="http://schemas.microsoft.com/office/drawing/2014/main" val="2162001685"/>
                    </a:ext>
                  </a:extLst>
                </a:gridCol>
                <a:gridCol w="1466908">
                  <a:extLst>
                    <a:ext uri="{9D8B030D-6E8A-4147-A177-3AD203B41FA5}">
                      <a16:colId xmlns:a16="http://schemas.microsoft.com/office/drawing/2014/main" val="3417900790"/>
                    </a:ext>
                  </a:extLst>
                </a:gridCol>
                <a:gridCol w="1466908">
                  <a:extLst>
                    <a:ext uri="{9D8B030D-6E8A-4147-A177-3AD203B41FA5}">
                      <a16:colId xmlns:a16="http://schemas.microsoft.com/office/drawing/2014/main" val="816804971"/>
                    </a:ext>
                  </a:extLst>
                </a:gridCol>
                <a:gridCol w="1466908">
                  <a:extLst>
                    <a:ext uri="{9D8B030D-6E8A-4147-A177-3AD203B41FA5}">
                      <a16:colId xmlns:a16="http://schemas.microsoft.com/office/drawing/2014/main" val="3697460443"/>
                    </a:ext>
                  </a:extLst>
                </a:gridCol>
                <a:gridCol w="1010420">
                  <a:extLst>
                    <a:ext uri="{9D8B030D-6E8A-4147-A177-3AD203B41FA5}">
                      <a16:colId xmlns:a16="http://schemas.microsoft.com/office/drawing/2014/main" val="1337176595"/>
                    </a:ext>
                  </a:extLst>
                </a:gridCol>
                <a:gridCol w="1923396">
                  <a:extLst>
                    <a:ext uri="{9D8B030D-6E8A-4147-A177-3AD203B41FA5}">
                      <a16:colId xmlns:a16="http://schemas.microsoft.com/office/drawing/2014/main" val="3395770916"/>
                    </a:ext>
                  </a:extLst>
                </a:gridCol>
              </a:tblGrid>
              <a:tr h="966951">
                <a:tc>
                  <a:txBody>
                    <a:bodyPr/>
                    <a:lstStyle/>
                    <a:p>
                      <a:pPr>
                        <a:lnSpc>
                          <a:spcPct val="115000"/>
                        </a:lnSpc>
                        <a:spcAft>
                          <a:spcPts val="100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Barajlı nota göre dağılım</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036" marR="47036" marT="653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BACC6"/>
                    </a:solidFill>
                  </a:tcPr>
                </a:tc>
                <a:tc>
                  <a:txBody>
                    <a:bodyPr/>
                    <a:lstStyle/>
                    <a:p>
                      <a:pPr algn="ctr">
                        <a:lnSpc>
                          <a:spcPct val="115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Toplam Not</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036" marR="47036" marT="653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BACC6"/>
                    </a:solidFill>
                  </a:tcPr>
                </a:tc>
                <a:tc>
                  <a:txBody>
                    <a:bodyPr/>
                    <a:lstStyle/>
                    <a:p>
                      <a:pPr algn="ctr">
                        <a:lnSpc>
                          <a:spcPct val="115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Teorik Not</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036" marR="47036" marT="653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BACC6"/>
                    </a:solidFill>
                  </a:tcPr>
                </a:tc>
                <a:tc>
                  <a:txBody>
                    <a:bodyPr/>
                    <a:lstStyle/>
                    <a:p>
                      <a:pPr algn="ctr">
                        <a:lnSpc>
                          <a:spcPct val="115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Pratik Not</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036" marR="47036" marT="653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BACC6"/>
                    </a:solidFill>
                  </a:tcPr>
                </a:tc>
                <a:tc gridSpan="2">
                  <a:txBody>
                    <a:bodyPr/>
                    <a:lstStyle/>
                    <a:p>
                      <a:pPr algn="ctr">
                        <a:lnSpc>
                          <a:spcPct val="115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Histoloji Embriyoloji Pratik</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BACC6"/>
                    </a:solidFill>
                  </a:tcPr>
                </a:tc>
                <a:tc hMerge="1">
                  <a:txBody>
                    <a:bodyPr/>
                    <a:lstStyle/>
                    <a:p>
                      <a:endParaRPr lang="tr-TR"/>
                    </a:p>
                  </a:txBody>
                  <a:tcPr/>
                </a:tc>
                <a:tc>
                  <a:txBody>
                    <a:bodyPr/>
                    <a:lstStyle/>
                    <a:p>
                      <a:pPr algn="ctr">
                        <a:lnSpc>
                          <a:spcPct val="115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Anatomi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Pratik</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BACC6"/>
                    </a:solidFill>
                  </a:tcPr>
                </a:tc>
                <a:extLst>
                  <a:ext uri="{0D108BD9-81ED-4DB2-BD59-A6C34878D82A}">
                    <a16:rowId xmlns:a16="http://schemas.microsoft.com/office/drawing/2014/main" val="1635708465"/>
                  </a:ext>
                </a:extLst>
              </a:tr>
              <a:tr h="185410">
                <a:tc>
                  <a:txBody>
                    <a:bodyPr/>
                    <a:lstStyle/>
                    <a:p>
                      <a:pPr>
                        <a:lnSpc>
                          <a:spcPct val="115000"/>
                        </a:lnSpc>
                        <a:spcAft>
                          <a:spcPts val="0"/>
                        </a:spcAft>
                      </a:pPr>
                      <a:r>
                        <a:rPr lang="tr-TR" sz="2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Sınav Puanlaması:</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47036" marR="47036" marT="653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BACC6"/>
                    </a:solidFill>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100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036" marR="47036" marT="653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83</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036" marR="47036" marT="653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17</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036" marR="47036" marT="653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gridSpan="2">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hMerge="1">
                  <a:txBody>
                    <a:bodyPr/>
                    <a:lstStyle/>
                    <a:p>
                      <a:endParaRPr lang="tr-TR"/>
                    </a:p>
                  </a:txBody>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011447262"/>
                  </a:ext>
                </a:extLst>
              </a:tr>
              <a:tr h="711155">
                <a:tc>
                  <a:txBody>
                    <a:bodyPr/>
                    <a:lstStyle/>
                    <a:p>
                      <a:pPr>
                        <a:lnSpc>
                          <a:spcPct val="115000"/>
                        </a:lnSpc>
                        <a:spcAft>
                          <a:spcPts val="0"/>
                        </a:spcAft>
                      </a:pPr>
                      <a:r>
                        <a:rPr lang="tr-TR" sz="2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En Yüksek Not:</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47036" marR="47036" marT="653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BACC6"/>
                    </a:solidFill>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92,43</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036" marR="47036" marT="653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76,93</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036" marR="47036" marT="653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17</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036" marR="47036" marT="653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gridSpan="2">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31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hMerge="1">
                  <a:txBody>
                    <a:bodyPr/>
                    <a:lstStyle/>
                    <a:p>
                      <a:endParaRPr lang="tr-TR"/>
                    </a:p>
                  </a:txBody>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20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76636328"/>
                  </a:ext>
                </a:extLst>
              </a:tr>
              <a:tr h="903611">
                <a:tc>
                  <a:txBody>
                    <a:bodyPr/>
                    <a:lstStyle/>
                    <a:p>
                      <a:pPr>
                        <a:lnSpc>
                          <a:spcPct val="115000"/>
                        </a:lnSpc>
                        <a:spcAft>
                          <a:spcPts val="0"/>
                        </a:spcAft>
                      </a:pPr>
                      <a:r>
                        <a:rPr lang="tr-TR" sz="2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En Düşük Not:</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47036" marR="47036" marT="653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solidFill>
                      <a:srgbClr val="4BACC6"/>
                    </a:solidFill>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4,49</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036" marR="47036" marT="653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2,63</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036" marR="47036" marT="653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-3,80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036" marR="47036" marT="653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solidFill>
                      <a:schemeClr val="accent5">
                        <a:lumMod val="20000"/>
                        <a:lumOff val="80000"/>
                      </a:schemeClr>
                    </a:solidFill>
                  </a:tcPr>
                </a:tc>
                <a:tc gridSpan="2">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-2,80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solidFill>
                      <a:schemeClr val="accent5">
                        <a:lumMod val="20000"/>
                        <a:lumOff val="80000"/>
                      </a:schemeClr>
                    </a:solidFill>
                  </a:tcPr>
                </a:tc>
                <a:tc hMerge="1">
                  <a:txBody>
                    <a:bodyPr/>
                    <a:lstStyle/>
                    <a:p>
                      <a:endParaRPr lang="tr-TR"/>
                    </a:p>
                  </a:txBody>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 KİŞİ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91810002"/>
                  </a:ext>
                </a:extLst>
              </a:tr>
              <a:tr h="365811">
                <a:tc>
                  <a:txBody>
                    <a:bodyPr/>
                    <a:lstStyle/>
                    <a:p>
                      <a:pPr>
                        <a:lnSpc>
                          <a:spcPct val="115000"/>
                        </a:lnSpc>
                        <a:spcAft>
                          <a:spcPts val="0"/>
                        </a:spcAft>
                      </a:pPr>
                      <a:r>
                        <a:rPr lang="tr-TR" sz="2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Ortalama</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47036" marR="47036" marT="653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solidFill>
                      <a:srgbClr val="4BACC6"/>
                    </a:solidFill>
                  </a:tcPr>
                </a:tc>
                <a:tc>
                  <a:txBody>
                    <a:bodyPr/>
                    <a:lstStyle/>
                    <a:p>
                      <a:pPr algn="ctr">
                        <a:lnSpc>
                          <a:spcPct val="100000"/>
                        </a:lnSpc>
                        <a:spcAft>
                          <a:spcPts val="0"/>
                        </a:spcAft>
                      </a:pPr>
                      <a:r>
                        <a:rPr lang="tr-TR" sz="2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54,64</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47036" marR="47036" marT="653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solidFill>
                      <a:srgbClr val="F2F2F2"/>
                    </a:solidFill>
                  </a:tcPr>
                </a:tc>
                <a:tc>
                  <a:txBody>
                    <a:bodyPr/>
                    <a:lstStyle/>
                    <a:p>
                      <a:pPr algn="ctr">
                        <a:lnSpc>
                          <a:spcPct val="100000"/>
                        </a:lnSpc>
                        <a:spcAft>
                          <a:spcPts val="0"/>
                        </a:spcAft>
                      </a:pPr>
                      <a:r>
                        <a:rPr lang="tr-TR" sz="2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43,69</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47036" marR="47036" marT="653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solidFill>
                      <a:srgbClr val="F2F2F2"/>
                    </a:solidFill>
                  </a:tcPr>
                </a:tc>
                <a:tc>
                  <a:txBody>
                    <a:bodyPr/>
                    <a:lstStyle/>
                    <a:p>
                      <a:pPr algn="ctr">
                        <a:lnSpc>
                          <a:spcPct val="100000"/>
                        </a:lnSpc>
                        <a:spcAft>
                          <a:spcPts val="0"/>
                        </a:spcAft>
                      </a:pPr>
                      <a:r>
                        <a:rPr lang="tr-TR" sz="2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10,96</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47036" marR="47036" marT="653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solidFill>
                      <a:srgbClr val="F2F2F2"/>
                    </a:solidFill>
                  </a:tcPr>
                </a:tc>
                <a:tc gridSpan="2">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4,40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solidFill>
                      <a:srgbClr val="F2F2F2"/>
                    </a:solidFill>
                  </a:tcPr>
                </a:tc>
                <a:tc hMerge="1">
                  <a:txBody>
                    <a:bodyPr/>
                    <a:lstStyle/>
                    <a:p>
                      <a:endParaRPr lang="tr-TR"/>
                    </a:p>
                  </a:txBody>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6,56</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947268934"/>
                  </a:ext>
                </a:extLst>
              </a:tr>
              <a:tr h="609685">
                <a:tc>
                  <a:txBody>
                    <a:bodyPr/>
                    <a:lstStyle/>
                    <a:p>
                      <a:pPr>
                        <a:lnSpc>
                          <a:spcPct val="115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Başarı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036" marR="47036" marT="653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4BACC6"/>
                    </a:solidFill>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 54,64</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036" marR="47036" marT="653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 52,6</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036" marR="47036" marT="653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 64,5</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036" marR="47036" marT="653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lumMod val="20000"/>
                        <a:lumOff val="80000"/>
                      </a:schemeClr>
                    </a:solidFill>
                  </a:tcPr>
                </a:tc>
                <a:tc gridSpan="2">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 62,9</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endParaRPr lang="tr-TR"/>
                    </a:p>
                  </a:txBody>
                  <a:tcPr/>
                </a:tc>
                <a:tc>
                  <a:txBody>
                    <a:bodyPr/>
                    <a:lstStyle/>
                    <a:p>
                      <a:pPr algn="ctr">
                        <a:lnSpc>
                          <a:spcPct val="100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 65,6</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021262265"/>
                  </a:ext>
                </a:extLst>
              </a:tr>
              <a:tr h="171187">
                <a:tc gridSpan="5">
                  <a:txBody>
                    <a:bodyPr/>
                    <a:lstStyle/>
                    <a:p>
                      <a:pPr algn="ctr">
                        <a:lnSpc>
                          <a:spcPct val="115000"/>
                        </a:lnSpc>
                        <a:spcAft>
                          <a:spcPts val="0"/>
                        </a:spcAft>
                      </a:pPr>
                      <a:r>
                        <a:rPr lang="tr-TR" sz="2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SINAVA GİREN ÖĞRENCİ SAYISI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47036" marR="47036" marT="653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CA2B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a:lnSpc>
                          <a:spcPct val="115000"/>
                        </a:lnSpc>
                        <a:spcAft>
                          <a:spcPts val="0"/>
                        </a:spcAft>
                      </a:pPr>
                      <a:r>
                        <a:rPr lang="tr-T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300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CA2BE"/>
                    </a:solidFill>
                  </a:tcPr>
                </a:tc>
                <a:tc hMerge="1">
                  <a:txBody>
                    <a:bodyPr/>
                    <a:lstStyle/>
                    <a:p>
                      <a:endParaRPr lang="tr-TR"/>
                    </a:p>
                  </a:txBody>
                  <a:tcPr/>
                </a:tc>
                <a:extLst>
                  <a:ext uri="{0D108BD9-81ED-4DB2-BD59-A6C34878D82A}">
                    <a16:rowId xmlns:a16="http://schemas.microsoft.com/office/drawing/2014/main" val="156952580"/>
                  </a:ext>
                </a:extLst>
              </a:tr>
            </a:tbl>
          </a:graphicData>
        </a:graphic>
      </p:graphicFrame>
    </p:spTree>
    <p:extLst>
      <p:ext uri="{BB962C8B-B14F-4D97-AF65-F5344CB8AC3E}">
        <p14:creationId xmlns:p14="http://schemas.microsoft.com/office/powerpoint/2010/main" val="25652626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marL="457200" algn="just">
          <a:lnSpc>
            <a:spcPct val="115000"/>
          </a:lnSpc>
          <a:spcAft>
            <a:spcPts val="1000"/>
          </a:spcAft>
          <a:defRPr b="1">
            <a:solidFill>
              <a:srgbClr val="FF0000"/>
            </a:solidFill>
            <a:latin typeface="Calibri" panose="020F0502020204030204" pitchFamily="34" charset="0"/>
            <a:ea typeface="Calibri" panose="020F0502020204030204" pitchFamily="34"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1772</TotalTime>
  <Words>2590</Words>
  <Application>Microsoft Office PowerPoint</Application>
  <PresentationFormat>Geniş ekran</PresentationFormat>
  <Paragraphs>1150</Paragraphs>
  <Slides>38</Slides>
  <Notes>0</Notes>
  <HiddenSlides>0</HiddenSlides>
  <MMClips>0</MMClips>
  <ScaleCrop>false</ScaleCrop>
  <HeadingPairs>
    <vt:vector size="6" baseType="variant">
      <vt:variant>
        <vt:lpstr>Kullanılan Yazı Tipleri</vt:lpstr>
      </vt:variant>
      <vt:variant>
        <vt:i4>8</vt:i4>
      </vt:variant>
      <vt:variant>
        <vt:lpstr>Tema</vt:lpstr>
      </vt:variant>
      <vt:variant>
        <vt:i4>4</vt:i4>
      </vt:variant>
      <vt:variant>
        <vt:lpstr>Slayt Başlıkları</vt:lpstr>
      </vt:variant>
      <vt:variant>
        <vt:i4>38</vt:i4>
      </vt:variant>
    </vt:vector>
  </HeadingPairs>
  <TitlesOfParts>
    <vt:vector size="50" baseType="lpstr">
      <vt:lpstr>Arial</vt:lpstr>
      <vt:lpstr>Arial Black</vt:lpstr>
      <vt:lpstr>Arial TUR</vt:lpstr>
      <vt:lpstr>Calibri</vt:lpstr>
      <vt:lpstr>Calibri Light</vt:lpstr>
      <vt:lpstr>Cambria</vt:lpstr>
      <vt:lpstr>Cambria Math</vt:lpstr>
      <vt:lpstr>Times New Roman</vt:lpstr>
      <vt:lpstr>Office Teması</vt:lpstr>
      <vt:lpstr>Ofis Teması</vt:lpstr>
      <vt:lpstr>1_Ofis Teması</vt:lpstr>
      <vt:lpstr>2_Ofis Teması</vt:lpstr>
      <vt:lpstr>2023 – 2024 EĞİTİM YILI 2. SINIF 3. KURUL DEĞERLENDİRME </vt:lpstr>
      <vt:lpstr>PowerPoint Sunusu</vt:lpstr>
      <vt:lpstr>PowerPoint Sunusu</vt:lpstr>
      <vt:lpstr>SINAV VERİLERİ</vt:lpstr>
      <vt:lpstr>PowerPoint Sunusu</vt:lpstr>
      <vt:lpstr>Sınav sorularının dağılımı </vt:lpstr>
      <vt:lpstr>ORTALAMA</vt:lpstr>
      <vt:lpstr>PowerPoint Sunusu</vt:lpstr>
      <vt:lpstr>PUANLAMA</vt:lpstr>
      <vt:lpstr>PUANLAMA</vt:lpstr>
      <vt:lpstr>PowerPoint Sunusu</vt:lpstr>
      <vt:lpstr>PowerPoint Sunusu</vt:lpstr>
      <vt:lpstr>BARAJA TAKILAN ÖĞRENCİ SAYISI: (DERS GRUPLARINA GÖRE)</vt:lpstr>
      <vt:lpstr>EN FAZLA DOĞRU  VE YANLIŞ CEVAPLANAN SORULAR </vt:lpstr>
      <vt:lpstr>EN FAZLA DOĞRU CEVAPLANAN SORU</vt:lpstr>
      <vt:lpstr>EN FAZLA YANLIŞ CEVAPLANAN SORU</vt:lpstr>
      <vt:lpstr>DERS BAZINDA EN FAZLA DOĞRU VE YANLIŞ CEVAPLANAN SORULAR  </vt:lpstr>
      <vt:lpstr>GÜVENİRLİK</vt:lpstr>
      <vt:lpstr>SINAV ZORLUK İNDEKSİ </vt:lpstr>
      <vt:lpstr>SORULARIN NİTELİĞİ</vt:lpstr>
      <vt:lpstr>PowerPoint Sunusu</vt:lpstr>
      <vt:lpstr>PowerPoint Sunusu</vt:lpstr>
      <vt:lpstr>PowerPoint Sunusu</vt:lpstr>
      <vt:lpstr>PowerPoint Sunusu</vt:lpstr>
      <vt:lpstr>PowerPoint Sunusu</vt:lpstr>
      <vt:lpstr>KURULLA İLGİLİ ÖĞRENCİLERİN OLUMLU GÖRÜŞLERİ</vt:lpstr>
      <vt:lpstr>KURULLA İLGİLİ ÖĞRENCİLERİN OLUMLU GÖRÜŞLERİ</vt:lpstr>
      <vt:lpstr>KURULLA İLGİLİ ÖĞRENCİLERİN OLUMLU GÖRÜŞLERİ</vt:lpstr>
      <vt:lpstr>KURULLA İLGİLİ ÖĞRENCİLERİN OLUMLU GÖRÜŞLERİ</vt:lpstr>
      <vt:lpstr>KURULLA İLGİLİ ÖĞRENCİLERİN OLUMLU GÖRÜŞLERİ</vt:lpstr>
      <vt:lpstr>KURULLA İLGİLİ ÖĞRENCİLERİN OLUMLU GÖRÜŞLERİ</vt:lpstr>
      <vt:lpstr>KURULLA İLGİLİ ÖĞRENCİLERİN OLUMSUZ GÖRÜŞLERİ</vt:lpstr>
      <vt:lpstr>KURULLA İLGİLİ ÖĞRENCİLERİN OLUMSUZ GÖRÜŞLERİ</vt:lpstr>
      <vt:lpstr>KURULLA İLGİLİ ÖĞRENCİLERİN OLUMSUZ GÖRÜŞLERİ</vt:lpstr>
      <vt:lpstr>KURULLA İLGİLİ ÖĞRENCİLERİN OLUMSUZ GÖRÜŞLERİ</vt:lpstr>
      <vt:lpstr>KURULLA İLGİLİ ÖĞRENCİLERİN OLUMSUZ GÖRÜŞLERİ</vt:lpstr>
      <vt:lpstr>KURULLA İLGİLİ ÖĞRENCİLERİN OLUMSUZ GÖRÜŞLERİ</vt:lpstr>
      <vt:lpstr>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2022 – 2023 EĞİTİM YILI 3. SINIF 1. KURUL SINAV ANALİZİ</dc:title>
  <dc:creator>azmi's</dc:creator>
  <cp:lastModifiedBy>hp</cp:lastModifiedBy>
  <cp:revision>694</cp:revision>
  <dcterms:created xsi:type="dcterms:W3CDTF">2022-10-27T00:48:35Z</dcterms:created>
  <dcterms:modified xsi:type="dcterms:W3CDTF">2025-05-06T09:39:27Z</dcterms:modified>
</cp:coreProperties>
</file>